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9" r:id="rId6"/>
    <p:sldId id="283" r:id="rId7"/>
    <p:sldId id="302" r:id="rId8"/>
    <p:sldId id="286" r:id="rId9"/>
    <p:sldId id="303" r:id="rId10"/>
    <p:sldId id="305" r:id="rId11"/>
    <p:sldId id="304" r:id="rId12"/>
    <p:sldId id="309" r:id="rId13"/>
    <p:sldId id="310" r:id="rId14"/>
    <p:sldId id="314" r:id="rId15"/>
    <p:sldId id="313" r:id="rId16"/>
    <p:sldId id="315" r:id="rId17"/>
    <p:sldId id="316" r:id="rId18"/>
    <p:sldId id="318" r:id="rId19"/>
    <p:sldId id="319" r:id="rId20"/>
    <p:sldId id="320" r:id="rId21"/>
    <p:sldId id="321" r:id="rId22"/>
    <p:sldId id="322" r:id="rId23"/>
    <p:sldId id="290" r:id="rId24"/>
    <p:sldId id="282" r:id="rId25"/>
    <p:sldId id="308" r:id="rId26"/>
    <p:sldId id="306" r:id="rId27"/>
    <p:sldId id="307" r:id="rId28"/>
    <p:sldId id="323" r:id="rId29"/>
    <p:sldId id="324" r:id="rId30"/>
    <p:sldId id="325" r:id="rId31"/>
    <p:sldId id="326" r:id="rId32"/>
    <p:sldId id="328" r:id="rId33"/>
    <p:sldId id="327" r:id="rId34"/>
    <p:sldId id="329" r:id="rId35"/>
    <p:sldId id="330" r:id="rId36"/>
    <p:sldId id="331" r:id="rId37"/>
    <p:sldId id="332" r:id="rId38"/>
    <p:sldId id="333" r:id="rId39"/>
    <p:sldId id="335" r:id="rId40"/>
    <p:sldId id="33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2/28/2024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2/28/2024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owasp.deteact.com/cheat/cheatsheets/Cross_Site_Scripting_Prevention_Cheat_Sheet.html"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err="1"/>
              <a:t>Sécurité</a:t>
            </a:r>
            <a:r>
              <a:rPr lang="en-US" sz="4000" dirty="0"/>
              <a:t> Du </a:t>
            </a:r>
            <a:r>
              <a:rPr lang="en-US" sz="4000" dirty="0" err="1"/>
              <a:t>Logiciel</a:t>
            </a:r>
            <a:r>
              <a:rPr lang="en-US" sz="4000"/>
              <a:t> - 2</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dirty="0">
                <a:solidFill>
                  <a:srgbClr val="5792BA"/>
                </a:solidFill>
              </a:rPr>
              <a:t>GI2</a:t>
            </a:r>
          </a:p>
          <a:p>
            <a:pPr algn="l"/>
            <a:r>
              <a:rPr lang="en-US" dirty="0">
                <a:solidFill>
                  <a:srgbClr val="5792BA"/>
                </a:solidFill>
              </a:rPr>
              <a:t>Pr. Mohammed NASRI</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15369-6B4E-A526-03E1-DF164054C2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B32DB8-923B-4A2B-C436-5AC39235CADF}"/>
              </a:ext>
            </a:extLst>
          </p:cNvPr>
          <p:cNvSpPr>
            <a:spLocks noGrp="1"/>
          </p:cNvSpPr>
          <p:nvPr>
            <p:ph type="title"/>
          </p:nvPr>
        </p:nvSpPr>
        <p:spPr/>
        <p:txBody>
          <a:bodyPr/>
          <a:lstStyle/>
          <a:p>
            <a:r>
              <a:rPr lang="fr-FR" dirty="0"/>
              <a:t>Broken Access Control, </a:t>
            </a:r>
            <a:r>
              <a:rPr lang="fr-FR" dirty="0" err="1"/>
              <a:t>What</a:t>
            </a:r>
            <a:r>
              <a:rPr lang="fr-FR" dirty="0"/>
              <a:t>? </a:t>
            </a:r>
            <a:endParaRPr lang="en-US" dirty="0"/>
          </a:p>
        </p:txBody>
      </p:sp>
      <p:sp>
        <p:nvSpPr>
          <p:cNvPr id="3" name="Content Placeholder 2">
            <a:extLst>
              <a:ext uri="{FF2B5EF4-FFF2-40B4-BE49-F238E27FC236}">
                <a16:creationId xmlns:a16="http://schemas.microsoft.com/office/drawing/2014/main" id="{146A2C29-E5DF-4849-2508-912B54D20FFA}"/>
              </a:ext>
            </a:extLst>
          </p:cNvPr>
          <p:cNvSpPr>
            <a:spLocks noGrp="1"/>
          </p:cNvSpPr>
          <p:nvPr>
            <p:ph idx="1"/>
          </p:nvPr>
        </p:nvSpPr>
        <p:spPr>
          <a:xfrm>
            <a:off x="913795" y="2076450"/>
            <a:ext cx="10353762" cy="4171950"/>
          </a:xfrm>
        </p:spPr>
        <p:txBody>
          <a:bodyPr>
            <a:normAutofit/>
          </a:bodyPr>
          <a:lstStyle/>
          <a:p>
            <a:r>
              <a:rPr lang="en-US" dirty="0"/>
              <a:t>Broken Access Control refers to a security vulnerability where restrictions on what authenticated users are allowed to do are not properly enforced.</a:t>
            </a:r>
          </a:p>
          <a:p>
            <a:r>
              <a:rPr lang="en-US" dirty="0"/>
              <a:t>This can result in unauthorized access to sensitive data or functionality within an application. </a:t>
            </a:r>
          </a:p>
          <a:p>
            <a:r>
              <a:rPr lang="en-US" dirty="0"/>
              <a:t>Essentially, it means that users are able to perform actions or access resources that they shouldn't be able to, due to flaws in the access control mechanisms.</a:t>
            </a:r>
          </a:p>
        </p:txBody>
      </p:sp>
    </p:spTree>
    <p:extLst>
      <p:ext uri="{BB962C8B-B14F-4D97-AF65-F5344CB8AC3E}">
        <p14:creationId xmlns:p14="http://schemas.microsoft.com/office/powerpoint/2010/main" val="2509724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2B10-BEEA-6A93-46F3-A4C2D774EE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17B8E-E5AF-B9C8-04E5-E138F2FA3338}"/>
              </a:ext>
            </a:extLst>
          </p:cNvPr>
          <p:cNvSpPr>
            <a:spLocks noGrp="1"/>
          </p:cNvSpPr>
          <p:nvPr>
            <p:ph type="title"/>
          </p:nvPr>
        </p:nvSpPr>
        <p:spPr/>
        <p:txBody>
          <a:bodyPr>
            <a:normAutofit fontScale="90000"/>
          </a:bodyPr>
          <a:lstStyle/>
          <a:p>
            <a:r>
              <a:rPr lang="fr-FR" dirty="0"/>
              <a:t>Broken Access Control, </a:t>
            </a:r>
            <a:r>
              <a:rPr lang="fr-FR" dirty="0" err="1"/>
              <a:t>examples</a:t>
            </a:r>
            <a:r>
              <a:rPr lang="fr-FR" dirty="0"/>
              <a:t> and impact </a:t>
            </a:r>
            <a:endParaRPr lang="en-US" dirty="0"/>
          </a:p>
        </p:txBody>
      </p:sp>
      <p:sp>
        <p:nvSpPr>
          <p:cNvPr id="3" name="Content Placeholder 2">
            <a:extLst>
              <a:ext uri="{FF2B5EF4-FFF2-40B4-BE49-F238E27FC236}">
                <a16:creationId xmlns:a16="http://schemas.microsoft.com/office/drawing/2014/main" id="{A488890B-CFC1-5C39-65FA-93DE41E23872}"/>
              </a:ext>
            </a:extLst>
          </p:cNvPr>
          <p:cNvSpPr>
            <a:spLocks noGrp="1"/>
          </p:cNvSpPr>
          <p:nvPr>
            <p:ph idx="1"/>
          </p:nvPr>
        </p:nvSpPr>
        <p:spPr>
          <a:xfrm>
            <a:off x="913795" y="2076450"/>
            <a:ext cx="10353762" cy="4781550"/>
          </a:xfrm>
        </p:spPr>
        <p:txBody>
          <a:bodyPr>
            <a:normAutofit lnSpcReduction="10000"/>
          </a:bodyPr>
          <a:lstStyle/>
          <a:p>
            <a:r>
              <a:rPr lang="en-US" sz="1800" dirty="0"/>
              <a:t>Direct Object References: When an application exposes internal implementation objects, such as database keys or file paths, in its URLs or parameters, allowing attackers to manipulate those references to access unauthorized data.</a:t>
            </a:r>
          </a:p>
          <a:p>
            <a:r>
              <a:rPr lang="en-US" sz="1800" dirty="0"/>
              <a:t>Insecure Direct Object References (IDOR): Similar to direct object references, IDOR occurs when an application fails to properly authenticate or authorize users when accessing sensitive resources. Attackers can exploit this vulnerability to access other users' data or perform unauthorized actions.</a:t>
            </a:r>
          </a:p>
          <a:p>
            <a:r>
              <a:rPr lang="en-US" sz="1800" dirty="0"/>
              <a:t>Missing Function-Level Access Control: This vulnerability occurs when an application fails to properly enforce access controls on specific functions or actions. Attackers may be able to access administrative functions or sensitive operations that should only be available to privileged users.</a:t>
            </a:r>
          </a:p>
          <a:p>
            <a:r>
              <a:rPr lang="en-US" sz="1800" dirty="0"/>
              <a:t>Privilege Escalation: In some cases, users may be able to escalate their privileges within an application by exploiting vulnerabilities in the access control mechanisms. For example, an attacker with limited privileges may find a way to gain administrative access by bypassing authentication or authorization checks.</a:t>
            </a:r>
          </a:p>
        </p:txBody>
      </p:sp>
    </p:spTree>
    <p:extLst>
      <p:ext uri="{BB962C8B-B14F-4D97-AF65-F5344CB8AC3E}">
        <p14:creationId xmlns:p14="http://schemas.microsoft.com/office/powerpoint/2010/main" val="4012357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A39DC-54FB-18A3-0DAE-8AB308940F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84B8E-2AC0-214C-B7D9-28D267213932}"/>
              </a:ext>
            </a:extLst>
          </p:cNvPr>
          <p:cNvSpPr>
            <a:spLocks noGrp="1"/>
          </p:cNvSpPr>
          <p:nvPr>
            <p:ph type="title"/>
          </p:nvPr>
        </p:nvSpPr>
        <p:spPr/>
        <p:txBody>
          <a:bodyPr/>
          <a:lstStyle/>
          <a:p>
            <a:r>
              <a:rPr lang="fr-FR" dirty="0"/>
              <a:t>Broken Access Control, </a:t>
            </a:r>
            <a:r>
              <a:rPr lang="fr-FR" dirty="0" err="1"/>
              <a:t>prevention</a:t>
            </a:r>
            <a:endParaRPr lang="en-US" dirty="0"/>
          </a:p>
        </p:txBody>
      </p:sp>
      <p:sp>
        <p:nvSpPr>
          <p:cNvPr id="3" name="Content Placeholder 2">
            <a:extLst>
              <a:ext uri="{FF2B5EF4-FFF2-40B4-BE49-F238E27FC236}">
                <a16:creationId xmlns:a16="http://schemas.microsoft.com/office/drawing/2014/main" id="{EF29D654-3E6C-1F9C-77A7-BEDA7F8EAA28}"/>
              </a:ext>
            </a:extLst>
          </p:cNvPr>
          <p:cNvSpPr>
            <a:spLocks noGrp="1"/>
          </p:cNvSpPr>
          <p:nvPr>
            <p:ph idx="1"/>
          </p:nvPr>
        </p:nvSpPr>
        <p:spPr>
          <a:xfrm>
            <a:off x="913795" y="2143124"/>
            <a:ext cx="10353762" cy="4505326"/>
          </a:xfrm>
        </p:spPr>
        <p:txBody>
          <a:bodyPr>
            <a:normAutofit fontScale="70000" lnSpcReduction="20000"/>
          </a:bodyPr>
          <a:lstStyle/>
          <a:p>
            <a:pPr marR="0" lvl="0" fontAlgn="base">
              <a:tabLst/>
            </a:pPr>
            <a:r>
              <a:rPr lang="en-US" altLang="en-US" sz="2500" dirty="0"/>
              <a:t>Implement Proper Authentication: Ensure that users are properly authenticated before accessing sensitive resources or functionalities. Use strong authentication methods, such as multi-factor authentication (MFA), to verify users' identities securely.</a:t>
            </a:r>
          </a:p>
          <a:p>
            <a:pPr marR="0" lvl="0" fontAlgn="base">
              <a:tabLst/>
            </a:pPr>
            <a:r>
              <a:rPr lang="en-US" altLang="en-US" sz="2500" dirty="0"/>
              <a:t>Enforce Authorization Controls: Implement fine-grained authorization controls to restrict access to specific resources or functionalities based on users' roles, privileges, or other attributes. </a:t>
            </a:r>
          </a:p>
          <a:p>
            <a:pPr marR="0" lvl="0" fontAlgn="base">
              <a:tabLst/>
            </a:pPr>
            <a:r>
              <a:rPr lang="en-US" altLang="en-US" sz="2500" dirty="0"/>
              <a:t>Use Secure Session Management: Implement secure session management practices to prevent session hijacking or fixation attacks. Use secure cookies, enforce session timeouts, and regenerate session identifiers after authentication to mitigate session-related vulnerabilities.</a:t>
            </a:r>
          </a:p>
          <a:p>
            <a:pPr marR="0" lvl="0" fontAlgn="base">
              <a:tabLst/>
            </a:pPr>
            <a:r>
              <a:rPr lang="en-US" altLang="en-US" sz="2500" dirty="0"/>
              <a:t>Protect Sensitive Data: Apply encryption and data masking techniques to protect sensitive data both at rest and in transit. Implement access controls to ensure that only authorized users can view or modify sensitive information.</a:t>
            </a:r>
          </a:p>
          <a:p>
            <a:pPr marR="0" lvl="0" fontAlgn="base">
              <a:tabLst/>
            </a:pPr>
            <a:r>
              <a:rPr lang="en-US" altLang="en-US" sz="2500" dirty="0"/>
              <a:t>Implement Secure Direct Object References: Avoid exposing internal object references, such as database keys or file paths, in URLs or parameters. Instead, use indirect references or implement access controls to prevent unauthorized access to sensitive resources.</a:t>
            </a:r>
          </a:p>
          <a:p>
            <a:endParaRPr lang="en-US" dirty="0"/>
          </a:p>
        </p:txBody>
      </p:sp>
    </p:spTree>
    <p:extLst>
      <p:ext uri="{BB962C8B-B14F-4D97-AF65-F5344CB8AC3E}">
        <p14:creationId xmlns:p14="http://schemas.microsoft.com/office/powerpoint/2010/main" val="292586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7CE3B-0DBD-504E-362A-F719BC23C4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A38AB1C-2A91-8A61-9B55-F7BF0C3E4CBC}"/>
              </a:ext>
            </a:extLst>
          </p:cNvPr>
          <p:cNvSpPr>
            <a:spLocks noGrp="1"/>
          </p:cNvSpPr>
          <p:nvPr>
            <p:ph type="title"/>
          </p:nvPr>
        </p:nvSpPr>
        <p:spPr/>
        <p:txBody>
          <a:bodyPr/>
          <a:lstStyle/>
          <a:p>
            <a:r>
              <a:rPr lang="fr-FR" dirty="0"/>
              <a:t>Vulnérabilité 2 : </a:t>
            </a:r>
            <a:r>
              <a:rPr lang="en-US" dirty="0"/>
              <a:t>Cryptographic Failures</a:t>
            </a:r>
          </a:p>
        </p:txBody>
      </p:sp>
      <p:sp>
        <p:nvSpPr>
          <p:cNvPr id="5" name="Text Placeholder 4">
            <a:extLst>
              <a:ext uri="{FF2B5EF4-FFF2-40B4-BE49-F238E27FC236}">
                <a16:creationId xmlns:a16="http://schemas.microsoft.com/office/drawing/2014/main" id="{2D96D8FD-E689-5BDE-528B-5A523EA1C0A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06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DC1CA-98B6-051E-80A2-310732B0F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6D500-0E3A-1A89-84EA-83919ED81EF0}"/>
              </a:ext>
            </a:extLst>
          </p:cNvPr>
          <p:cNvSpPr>
            <a:spLocks noGrp="1"/>
          </p:cNvSpPr>
          <p:nvPr>
            <p:ph type="title"/>
          </p:nvPr>
        </p:nvSpPr>
        <p:spPr/>
        <p:txBody>
          <a:bodyPr/>
          <a:lstStyle/>
          <a:p>
            <a:r>
              <a:rPr lang="en-US" dirty="0"/>
              <a:t>Cryptographic Failures</a:t>
            </a:r>
            <a:r>
              <a:rPr lang="fr-FR" dirty="0"/>
              <a:t>, </a:t>
            </a:r>
            <a:r>
              <a:rPr lang="fr-FR" dirty="0" err="1"/>
              <a:t>What</a:t>
            </a:r>
            <a:r>
              <a:rPr lang="fr-FR" dirty="0"/>
              <a:t>? </a:t>
            </a:r>
            <a:endParaRPr lang="en-US" dirty="0"/>
          </a:p>
        </p:txBody>
      </p:sp>
      <p:sp>
        <p:nvSpPr>
          <p:cNvPr id="3" name="Content Placeholder 2">
            <a:extLst>
              <a:ext uri="{FF2B5EF4-FFF2-40B4-BE49-F238E27FC236}">
                <a16:creationId xmlns:a16="http://schemas.microsoft.com/office/drawing/2014/main" id="{3A46E999-2104-0846-7325-666348D88167}"/>
              </a:ext>
            </a:extLst>
          </p:cNvPr>
          <p:cNvSpPr>
            <a:spLocks noGrp="1"/>
          </p:cNvSpPr>
          <p:nvPr>
            <p:ph idx="1"/>
          </p:nvPr>
        </p:nvSpPr>
        <p:spPr>
          <a:xfrm>
            <a:off x="913795" y="2076449"/>
            <a:ext cx="10353762" cy="4467785"/>
          </a:xfrm>
        </p:spPr>
        <p:txBody>
          <a:bodyPr>
            <a:normAutofit fontScale="92500" lnSpcReduction="20000"/>
          </a:bodyPr>
          <a:lstStyle/>
          <a:p>
            <a:pPr marL="36900" indent="0">
              <a:buNone/>
            </a:pPr>
            <a:r>
              <a:rPr lang="en-US" dirty="0"/>
              <a:t>Previously known as </a:t>
            </a:r>
            <a:r>
              <a:rPr lang="en-US" b="1" dirty="0"/>
              <a:t>Sensitive Data Exposure</a:t>
            </a:r>
            <a:r>
              <a:rPr lang="en-US" dirty="0"/>
              <a:t>. It lead to unauthorized access to sensitive data due to issues like:</a:t>
            </a:r>
          </a:p>
          <a:p>
            <a:endParaRPr lang="en-US" dirty="0"/>
          </a:p>
          <a:p>
            <a:pPr fontAlgn="base"/>
            <a:r>
              <a:rPr lang="en-US" altLang="en-US" dirty="0"/>
              <a:t>Inadequate Encryption: Using weak or outdated encryption algorithms that can be easily broken by attackers, leading to data breaches. (MD5, SHA1, DES, 3DES, WEP, etc.)</a:t>
            </a:r>
          </a:p>
          <a:p>
            <a:pPr fontAlgn="base"/>
            <a:r>
              <a:rPr lang="en-US" altLang="en-US" dirty="0"/>
              <a:t>Improper Implementation: Correct and strong encryption algorithms might be in place, but they are implemented incorrectly. Common mistakes include using default or weak keys.</a:t>
            </a:r>
          </a:p>
          <a:p>
            <a:pPr fontAlgn="base"/>
            <a:r>
              <a:rPr lang="en-US" altLang="en-US" dirty="0"/>
              <a:t>Lack of Encryption: Failing to use encryption for sensitive data in transit (such as using HTTP instead of HTTPS) or at rest, leaving the data exposed to potential interception or unauthorized access.</a:t>
            </a:r>
          </a:p>
        </p:txBody>
      </p:sp>
    </p:spTree>
    <p:extLst>
      <p:ext uri="{BB962C8B-B14F-4D97-AF65-F5344CB8AC3E}">
        <p14:creationId xmlns:p14="http://schemas.microsoft.com/office/powerpoint/2010/main" val="3459211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61B89-B5FC-3D16-6996-772D4B951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ED869-4545-2A84-AAEF-EF9CC183BD80}"/>
              </a:ext>
            </a:extLst>
          </p:cNvPr>
          <p:cNvSpPr>
            <a:spLocks noGrp="1"/>
          </p:cNvSpPr>
          <p:nvPr>
            <p:ph type="title"/>
          </p:nvPr>
        </p:nvSpPr>
        <p:spPr/>
        <p:txBody>
          <a:bodyPr/>
          <a:lstStyle/>
          <a:p>
            <a:r>
              <a:rPr lang="en-US" dirty="0"/>
              <a:t>Cryptographic Failures</a:t>
            </a:r>
            <a:r>
              <a:rPr lang="fr-FR" dirty="0"/>
              <a:t>, </a:t>
            </a:r>
            <a:r>
              <a:rPr lang="fr-FR" dirty="0" err="1"/>
              <a:t>prevention</a:t>
            </a:r>
            <a:endParaRPr lang="en-US" dirty="0"/>
          </a:p>
        </p:txBody>
      </p:sp>
      <p:sp>
        <p:nvSpPr>
          <p:cNvPr id="3" name="Content Placeholder 2">
            <a:extLst>
              <a:ext uri="{FF2B5EF4-FFF2-40B4-BE49-F238E27FC236}">
                <a16:creationId xmlns:a16="http://schemas.microsoft.com/office/drawing/2014/main" id="{73437DD9-3EB3-4389-BF85-F007F8C7A883}"/>
              </a:ext>
            </a:extLst>
          </p:cNvPr>
          <p:cNvSpPr>
            <a:spLocks noGrp="1"/>
          </p:cNvSpPr>
          <p:nvPr>
            <p:ph idx="1"/>
          </p:nvPr>
        </p:nvSpPr>
        <p:spPr>
          <a:xfrm>
            <a:off x="913795" y="2143124"/>
            <a:ext cx="10353762" cy="4505326"/>
          </a:xfrm>
        </p:spPr>
        <p:txBody>
          <a:bodyPr>
            <a:normAutofit fontScale="92500" lnSpcReduction="20000"/>
          </a:bodyPr>
          <a:lstStyle/>
          <a:p>
            <a:pPr marR="0" lvl="0" fontAlgn="base">
              <a:tabLst/>
            </a:pPr>
            <a:r>
              <a:rPr lang="en-US" altLang="en-US" sz="2200" dirty="0"/>
              <a:t>Use strong and modern Encryption algorithms: </a:t>
            </a:r>
            <a:r>
              <a:rPr lang="en-US" altLang="en-US" sz="2200" dirty="0" err="1"/>
              <a:t>bcrypt</a:t>
            </a:r>
            <a:r>
              <a:rPr lang="en-US" altLang="en-US" sz="2200" dirty="0"/>
              <a:t>, </a:t>
            </a:r>
            <a:r>
              <a:rPr lang="en-US" altLang="en-US" sz="2200" dirty="0" err="1"/>
              <a:t>scrypt</a:t>
            </a:r>
            <a:r>
              <a:rPr lang="en-US" altLang="en-US" sz="2200" dirty="0"/>
              <a:t>, argon2 for now. Avoid MD5, SHA1 and DES. And regularly review the new in this field.</a:t>
            </a:r>
          </a:p>
          <a:p>
            <a:pPr marR="0" lvl="0" fontAlgn="base">
              <a:tabLst/>
            </a:pPr>
            <a:endParaRPr lang="en-US" altLang="en-US" sz="2200" dirty="0"/>
          </a:p>
          <a:p>
            <a:r>
              <a:rPr lang="en-US" sz="2200" dirty="0"/>
              <a:t>Apply Hashing/Encryption in Rest (encryption) and Transit (HTTPS) and avoid writing custom cryptographic algorithms or implementations. Rely on well-tested libraries and frameworks.</a:t>
            </a:r>
          </a:p>
          <a:p>
            <a:endParaRPr lang="en-US" sz="2200" dirty="0"/>
          </a:p>
          <a:p>
            <a:r>
              <a:rPr lang="en-US" sz="2200" dirty="0"/>
              <a:t>Follow Cryptographic Best Practices :</a:t>
            </a:r>
          </a:p>
          <a:p>
            <a:pPr lvl="1">
              <a:buFont typeface="Arial" panose="020B0604020202020204" pitchFamily="34" charset="0"/>
              <a:buChar char="•"/>
            </a:pPr>
            <a:r>
              <a:rPr lang="en-US" sz="1900" dirty="0"/>
              <a:t>Apply salting and consider adaptive hashing functions like </a:t>
            </a:r>
            <a:r>
              <a:rPr lang="en-US" sz="1900" dirty="0" err="1"/>
              <a:t>bcrypt</a:t>
            </a:r>
            <a:r>
              <a:rPr lang="en-US" sz="1900" dirty="0"/>
              <a:t>, </a:t>
            </a:r>
            <a:r>
              <a:rPr lang="en-US" sz="1900" dirty="0" err="1"/>
              <a:t>scrypt</a:t>
            </a:r>
            <a:r>
              <a:rPr lang="en-US" sz="1900" dirty="0"/>
              <a:t>, or Argon2 for password storage, as they offer additional resistance to brute-force attacks.</a:t>
            </a:r>
          </a:p>
          <a:p>
            <a:pPr lvl="1">
              <a:buFont typeface="Arial" panose="020B0604020202020204" pitchFamily="34" charset="0"/>
              <a:buChar char="•"/>
            </a:pPr>
            <a:r>
              <a:rPr lang="en-US" sz="1900" dirty="0"/>
              <a:t>Validate input data to prevent cryptographic vulnerabilities such as padding oracle attacks.</a:t>
            </a:r>
          </a:p>
          <a:p>
            <a:pPr lvl="1">
              <a:buFont typeface="Arial" panose="020B0604020202020204" pitchFamily="34" charset="0"/>
              <a:buChar char="•"/>
            </a:pPr>
            <a:r>
              <a:rPr lang="en-US" sz="1900" dirty="0"/>
              <a:t>Keep cryptographic libraries up to date to mitigate vulnerabilities from known exploits.</a:t>
            </a:r>
            <a:endParaRPr lang="en-US" sz="2500" dirty="0"/>
          </a:p>
          <a:p>
            <a:endParaRPr lang="en-US" sz="2500" dirty="0"/>
          </a:p>
          <a:p>
            <a:pPr marR="0" lvl="0" fontAlgn="base">
              <a:tabLst/>
            </a:pPr>
            <a:endParaRPr lang="en-US" altLang="en-US" sz="2500" dirty="0"/>
          </a:p>
        </p:txBody>
      </p:sp>
    </p:spTree>
    <p:extLst>
      <p:ext uri="{BB962C8B-B14F-4D97-AF65-F5344CB8AC3E}">
        <p14:creationId xmlns:p14="http://schemas.microsoft.com/office/powerpoint/2010/main" val="1243805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A8990-3E34-94CD-32EB-B5A10827A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FA8C41-71BB-6DAF-DE32-701F10D06DA9}"/>
              </a:ext>
            </a:extLst>
          </p:cNvPr>
          <p:cNvSpPr>
            <a:spLocks noGrp="1"/>
          </p:cNvSpPr>
          <p:nvPr>
            <p:ph type="title"/>
          </p:nvPr>
        </p:nvSpPr>
        <p:spPr/>
        <p:txBody>
          <a:bodyPr/>
          <a:lstStyle/>
          <a:p>
            <a:r>
              <a:rPr lang="en-US" dirty="0"/>
              <a:t>Cryptographic Failures</a:t>
            </a:r>
            <a:r>
              <a:rPr lang="fr-FR" dirty="0"/>
              <a:t>, </a:t>
            </a:r>
            <a:r>
              <a:rPr lang="fr-FR" dirty="0" err="1"/>
              <a:t>prevention</a:t>
            </a:r>
            <a:endParaRPr lang="en-US" dirty="0"/>
          </a:p>
        </p:txBody>
      </p:sp>
      <p:sp>
        <p:nvSpPr>
          <p:cNvPr id="3" name="Content Placeholder 2">
            <a:extLst>
              <a:ext uri="{FF2B5EF4-FFF2-40B4-BE49-F238E27FC236}">
                <a16:creationId xmlns:a16="http://schemas.microsoft.com/office/drawing/2014/main" id="{CCDA7FA0-AEFC-214F-40B2-0911A89839DB}"/>
              </a:ext>
            </a:extLst>
          </p:cNvPr>
          <p:cNvSpPr>
            <a:spLocks noGrp="1"/>
          </p:cNvSpPr>
          <p:nvPr>
            <p:ph idx="1"/>
          </p:nvPr>
        </p:nvSpPr>
        <p:spPr>
          <a:xfrm>
            <a:off x="913795" y="2143124"/>
            <a:ext cx="10353762" cy="4505326"/>
          </a:xfrm>
        </p:spPr>
        <p:txBody>
          <a:bodyPr>
            <a:normAutofit/>
          </a:bodyPr>
          <a:lstStyle/>
          <a:p>
            <a:r>
              <a:rPr lang="en-US" sz="2200" dirty="0"/>
              <a:t>Conduct Regular Audits and Penetration Testing to identify and remediate potential cryptographic weaknesses in your applications.</a:t>
            </a:r>
          </a:p>
          <a:p>
            <a:endParaRPr lang="en-US" sz="2200" dirty="0"/>
          </a:p>
          <a:p>
            <a:r>
              <a:rPr lang="en-US" sz="2200" dirty="0"/>
              <a:t>Educate developers to ensure that they are aware of the importance of cryptographic security and understand how to implement cryptography securely. Provide resources and training on secure coding practices and the latest in cryptographic standards and vulnerabilities.</a:t>
            </a:r>
          </a:p>
          <a:p>
            <a:endParaRPr lang="en-US" sz="2200" dirty="0"/>
          </a:p>
          <a:p>
            <a:pPr marR="0" lvl="0" fontAlgn="base">
              <a:tabLst/>
            </a:pPr>
            <a:endParaRPr lang="en-US" altLang="en-US" sz="2500" dirty="0"/>
          </a:p>
        </p:txBody>
      </p:sp>
    </p:spTree>
    <p:extLst>
      <p:ext uri="{BB962C8B-B14F-4D97-AF65-F5344CB8AC3E}">
        <p14:creationId xmlns:p14="http://schemas.microsoft.com/office/powerpoint/2010/main" val="391177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78D04-F2B0-3BA9-5110-4DEC2D5025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1F60DC-EB13-A06D-813F-B9542F2A05FE}"/>
              </a:ext>
            </a:extLst>
          </p:cNvPr>
          <p:cNvSpPr>
            <a:spLocks noGrp="1"/>
          </p:cNvSpPr>
          <p:nvPr>
            <p:ph type="title"/>
          </p:nvPr>
        </p:nvSpPr>
        <p:spPr>
          <a:xfrm>
            <a:off x="913795" y="143435"/>
            <a:ext cx="10353762" cy="1257300"/>
          </a:xfrm>
        </p:spPr>
        <p:txBody>
          <a:bodyPr/>
          <a:lstStyle/>
          <a:p>
            <a:r>
              <a:rPr lang="fr-FR" dirty="0"/>
              <a:t>A</a:t>
            </a:r>
            <a:r>
              <a:rPr lang="en-US" dirty="0"/>
              <a:t> word on “Salting”</a:t>
            </a:r>
          </a:p>
        </p:txBody>
      </p:sp>
      <p:sp>
        <p:nvSpPr>
          <p:cNvPr id="3" name="Content Placeholder 2">
            <a:extLst>
              <a:ext uri="{FF2B5EF4-FFF2-40B4-BE49-F238E27FC236}">
                <a16:creationId xmlns:a16="http://schemas.microsoft.com/office/drawing/2014/main" id="{56D0B14E-8E43-FB5C-13D8-5813760EE215}"/>
              </a:ext>
            </a:extLst>
          </p:cNvPr>
          <p:cNvSpPr>
            <a:spLocks noGrp="1"/>
          </p:cNvSpPr>
          <p:nvPr>
            <p:ph idx="1"/>
          </p:nvPr>
        </p:nvSpPr>
        <p:spPr>
          <a:xfrm>
            <a:off x="532256" y="1479175"/>
            <a:ext cx="11116840" cy="5136777"/>
          </a:xfrm>
        </p:spPr>
        <p:txBody>
          <a:bodyPr>
            <a:normAutofit lnSpcReduction="10000"/>
          </a:bodyPr>
          <a:lstStyle/>
          <a:p>
            <a:r>
              <a:rPr lang="en-US" sz="2200" dirty="0"/>
              <a:t>Salting passwords is a crucial step in securely storing passwords, as it adds an extra layer of security by ensuring that even identical passwords will hash to different values. </a:t>
            </a:r>
          </a:p>
          <a:p>
            <a:endParaRPr lang="en-US" sz="2200" dirty="0"/>
          </a:p>
          <a:p>
            <a:r>
              <a:rPr lang="en-US" sz="2200" dirty="0"/>
              <a:t>This process helps protect against rainbow table attacks and increases the complexity for attackers attempting to crack the stored passwords. </a:t>
            </a:r>
          </a:p>
          <a:p>
            <a:endParaRPr lang="en-US" sz="2200" dirty="0"/>
          </a:p>
          <a:p>
            <a:r>
              <a:rPr lang="en-US" sz="2200" dirty="0"/>
              <a:t>How to ? </a:t>
            </a:r>
          </a:p>
          <a:p>
            <a:pPr marL="871200" lvl="1" indent="-457200">
              <a:buFont typeface="+mj-lt"/>
              <a:buAutoNum type="arabicPeriod"/>
            </a:pPr>
            <a:r>
              <a:rPr lang="en-US" altLang="en-US" sz="2000" dirty="0"/>
              <a:t>Generate a unique salt for each password : </a:t>
            </a:r>
            <a:r>
              <a:rPr lang="en-US" altLang="en-US" sz="2000" b="1" dirty="0" err="1"/>
              <a:t>hnhdgsuejf</a:t>
            </a:r>
            <a:endParaRPr lang="en-US" altLang="en-US" sz="2000" b="1" dirty="0"/>
          </a:p>
          <a:p>
            <a:pPr marL="871200" lvl="1" indent="-457200">
              <a:buFont typeface="+mj-lt"/>
              <a:buAutoNum type="arabicPeriod"/>
            </a:pPr>
            <a:r>
              <a:rPr lang="en-US" altLang="en-US" sz="2000" dirty="0"/>
              <a:t>Concatenate the salt and the password : </a:t>
            </a:r>
            <a:r>
              <a:rPr lang="en-US" altLang="en-US" sz="2000" dirty="0" err="1"/>
              <a:t>hnhdgsuejf</a:t>
            </a:r>
            <a:r>
              <a:rPr lang="en-US" altLang="en-US" sz="2000" b="1" dirty="0" err="1"/>
              <a:t>azerty</a:t>
            </a:r>
            <a:endParaRPr lang="en-US" altLang="en-US" sz="2000" b="1" dirty="0"/>
          </a:p>
          <a:p>
            <a:pPr marL="871200" lvl="1" indent="-457200">
              <a:buFont typeface="+mj-lt"/>
              <a:buAutoNum type="arabicPeriod"/>
            </a:pPr>
            <a:r>
              <a:rPr lang="en-US" altLang="en-US" sz="2000" dirty="0"/>
              <a:t>Hash the salted password: </a:t>
            </a:r>
            <a:r>
              <a:rPr lang="en-US" altLang="en-US" sz="2000" b="1" dirty="0"/>
              <a:t>4b575f10dd24685100a79bc51481193c</a:t>
            </a:r>
          </a:p>
          <a:p>
            <a:pPr marL="871200" lvl="1" indent="-457200">
              <a:buFont typeface="+mj-lt"/>
              <a:buAutoNum type="arabicPeriod"/>
            </a:pPr>
            <a:r>
              <a:rPr lang="en-US" altLang="en-US" sz="2000" dirty="0"/>
              <a:t>Store both the salt and the password: </a:t>
            </a:r>
            <a:r>
              <a:rPr lang="en-US" altLang="en-US" sz="2000" dirty="0" err="1"/>
              <a:t>hnhdgsuejf</a:t>
            </a:r>
            <a:r>
              <a:rPr lang="en-US" altLang="en-US" sz="2000" dirty="0"/>
              <a:t> 4b575f10dd24685100a79bc51481193c</a:t>
            </a:r>
          </a:p>
        </p:txBody>
      </p:sp>
    </p:spTree>
    <p:extLst>
      <p:ext uri="{BB962C8B-B14F-4D97-AF65-F5344CB8AC3E}">
        <p14:creationId xmlns:p14="http://schemas.microsoft.com/office/powerpoint/2010/main" val="3007280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3C029-8DC5-7094-F105-CD0C8CDEB1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959D2-D727-BF10-B062-244B89E08AED}"/>
              </a:ext>
            </a:extLst>
          </p:cNvPr>
          <p:cNvSpPr>
            <a:spLocks noGrp="1"/>
          </p:cNvSpPr>
          <p:nvPr>
            <p:ph type="title"/>
          </p:nvPr>
        </p:nvSpPr>
        <p:spPr>
          <a:xfrm>
            <a:off x="913795" y="143435"/>
            <a:ext cx="10353762" cy="1257300"/>
          </a:xfrm>
        </p:spPr>
        <p:txBody>
          <a:bodyPr/>
          <a:lstStyle/>
          <a:p>
            <a:r>
              <a:rPr lang="fr-FR" dirty="0"/>
              <a:t>A</a:t>
            </a:r>
            <a:r>
              <a:rPr lang="en-US" dirty="0"/>
              <a:t> word on “Salting” (2)</a:t>
            </a:r>
          </a:p>
        </p:txBody>
      </p:sp>
      <p:sp>
        <p:nvSpPr>
          <p:cNvPr id="3" name="Content Placeholder 2">
            <a:extLst>
              <a:ext uri="{FF2B5EF4-FFF2-40B4-BE49-F238E27FC236}">
                <a16:creationId xmlns:a16="http://schemas.microsoft.com/office/drawing/2014/main" id="{78C3E16F-3618-7299-0690-27AE2008DE4D}"/>
              </a:ext>
            </a:extLst>
          </p:cNvPr>
          <p:cNvSpPr>
            <a:spLocks noGrp="1"/>
          </p:cNvSpPr>
          <p:nvPr>
            <p:ph idx="1"/>
          </p:nvPr>
        </p:nvSpPr>
        <p:spPr>
          <a:xfrm>
            <a:off x="532256" y="1479175"/>
            <a:ext cx="11116840" cy="5136777"/>
          </a:xfrm>
        </p:spPr>
        <p:txBody>
          <a:bodyPr>
            <a:normAutofit/>
          </a:bodyPr>
          <a:lstStyle/>
          <a:p>
            <a:r>
              <a:rPr lang="en-US" sz="2200" dirty="0"/>
              <a:t>These 4 steps are generally implemented with native functions such as </a:t>
            </a:r>
            <a:r>
              <a:rPr lang="en-US" altLang="en-US" sz="2200" b="1" dirty="0" err="1"/>
              <a:t>password_hash</a:t>
            </a:r>
            <a:r>
              <a:rPr lang="en-US" altLang="en-US" sz="2200" dirty="0"/>
              <a:t> or </a:t>
            </a:r>
            <a:r>
              <a:rPr lang="en-US" altLang="en-US" sz="2200" b="1" dirty="0" err="1"/>
              <a:t>password_verify</a:t>
            </a:r>
            <a:endParaRPr lang="en-US" sz="2200" b="1" dirty="0"/>
          </a:p>
        </p:txBody>
      </p:sp>
      <p:pic>
        <p:nvPicPr>
          <p:cNvPr id="6" name="Picture 5">
            <a:extLst>
              <a:ext uri="{FF2B5EF4-FFF2-40B4-BE49-F238E27FC236}">
                <a16:creationId xmlns:a16="http://schemas.microsoft.com/office/drawing/2014/main" id="{19BDDAD1-692D-CF13-DB18-5C9CEB2B761C}"/>
              </a:ext>
            </a:extLst>
          </p:cNvPr>
          <p:cNvPicPr>
            <a:picLocks noChangeAspect="1"/>
          </p:cNvPicPr>
          <p:nvPr/>
        </p:nvPicPr>
        <p:blipFill>
          <a:blip r:embed="rId2"/>
          <a:stretch>
            <a:fillRect/>
          </a:stretch>
        </p:blipFill>
        <p:spPr>
          <a:xfrm>
            <a:off x="771564" y="2666781"/>
            <a:ext cx="6415876" cy="818053"/>
          </a:xfrm>
          <a:prstGeom prst="rect">
            <a:avLst/>
          </a:prstGeom>
          <a:ln>
            <a:solidFill>
              <a:schemeClr val="tx1"/>
            </a:solidFill>
          </a:ln>
        </p:spPr>
      </p:pic>
      <p:pic>
        <p:nvPicPr>
          <p:cNvPr id="8" name="Picture 7">
            <a:extLst>
              <a:ext uri="{FF2B5EF4-FFF2-40B4-BE49-F238E27FC236}">
                <a16:creationId xmlns:a16="http://schemas.microsoft.com/office/drawing/2014/main" id="{ED0B69E6-F436-1DD4-F3AA-EB3C3011DFFD}"/>
              </a:ext>
            </a:extLst>
          </p:cNvPr>
          <p:cNvPicPr>
            <a:picLocks noChangeAspect="1"/>
          </p:cNvPicPr>
          <p:nvPr/>
        </p:nvPicPr>
        <p:blipFill>
          <a:blip r:embed="rId3"/>
          <a:stretch>
            <a:fillRect/>
          </a:stretch>
        </p:blipFill>
        <p:spPr>
          <a:xfrm>
            <a:off x="9416201" y="2320033"/>
            <a:ext cx="2472203" cy="3193263"/>
          </a:xfrm>
          <a:prstGeom prst="rect">
            <a:avLst/>
          </a:prstGeom>
        </p:spPr>
      </p:pic>
      <p:pic>
        <p:nvPicPr>
          <p:cNvPr id="13" name="Picture 12">
            <a:extLst>
              <a:ext uri="{FF2B5EF4-FFF2-40B4-BE49-F238E27FC236}">
                <a16:creationId xmlns:a16="http://schemas.microsoft.com/office/drawing/2014/main" id="{19B3AB6B-957B-A5BF-EF89-255C19C1FD47}"/>
              </a:ext>
            </a:extLst>
          </p:cNvPr>
          <p:cNvPicPr>
            <a:picLocks noChangeAspect="1"/>
          </p:cNvPicPr>
          <p:nvPr/>
        </p:nvPicPr>
        <p:blipFill>
          <a:blip r:embed="rId4"/>
          <a:stretch>
            <a:fillRect/>
          </a:stretch>
        </p:blipFill>
        <p:spPr>
          <a:xfrm>
            <a:off x="713879" y="5802308"/>
            <a:ext cx="3762094" cy="633479"/>
          </a:xfrm>
          <a:prstGeom prst="rect">
            <a:avLst/>
          </a:prstGeom>
          <a:ln>
            <a:solidFill>
              <a:schemeClr val="tx1"/>
            </a:solidFill>
          </a:ln>
        </p:spPr>
      </p:pic>
      <p:cxnSp>
        <p:nvCxnSpPr>
          <p:cNvPr id="15" name="Straight Arrow Connector 14">
            <a:extLst>
              <a:ext uri="{FF2B5EF4-FFF2-40B4-BE49-F238E27FC236}">
                <a16:creationId xmlns:a16="http://schemas.microsoft.com/office/drawing/2014/main" id="{984D4299-6ACD-CFD0-4781-763007EEFB72}"/>
              </a:ext>
            </a:extLst>
          </p:cNvPr>
          <p:cNvCxnSpPr>
            <a:cxnSpLocks/>
          </p:cNvCxnSpPr>
          <p:nvPr/>
        </p:nvCxnSpPr>
        <p:spPr>
          <a:xfrm>
            <a:off x="3710774" y="3710215"/>
            <a:ext cx="0" cy="1023150"/>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pic>
        <p:nvPicPr>
          <p:cNvPr id="18" name="Picture 17">
            <a:extLst>
              <a:ext uri="{FF2B5EF4-FFF2-40B4-BE49-F238E27FC236}">
                <a16:creationId xmlns:a16="http://schemas.microsoft.com/office/drawing/2014/main" id="{EDC72E8C-E0D5-393A-2345-ADD116FA2905}"/>
              </a:ext>
            </a:extLst>
          </p:cNvPr>
          <p:cNvPicPr>
            <a:picLocks noChangeAspect="1"/>
          </p:cNvPicPr>
          <p:nvPr/>
        </p:nvPicPr>
        <p:blipFill>
          <a:blip r:embed="rId5"/>
          <a:stretch>
            <a:fillRect/>
          </a:stretch>
        </p:blipFill>
        <p:spPr>
          <a:xfrm>
            <a:off x="713879" y="4972381"/>
            <a:ext cx="8412191" cy="604546"/>
          </a:xfrm>
          <a:prstGeom prst="rect">
            <a:avLst/>
          </a:prstGeom>
          <a:ln>
            <a:solidFill>
              <a:schemeClr val="tx1"/>
            </a:solidFill>
          </a:ln>
        </p:spPr>
      </p:pic>
      <p:cxnSp>
        <p:nvCxnSpPr>
          <p:cNvPr id="24" name="Straight Arrow Connector 23">
            <a:extLst>
              <a:ext uri="{FF2B5EF4-FFF2-40B4-BE49-F238E27FC236}">
                <a16:creationId xmlns:a16="http://schemas.microsoft.com/office/drawing/2014/main" id="{B8635B24-937D-3A3B-2D2C-5D46DD59AF69}"/>
              </a:ext>
            </a:extLst>
          </p:cNvPr>
          <p:cNvCxnSpPr>
            <a:cxnSpLocks/>
          </p:cNvCxnSpPr>
          <p:nvPr/>
        </p:nvCxnSpPr>
        <p:spPr>
          <a:xfrm flipH="1">
            <a:off x="6741459" y="2734235"/>
            <a:ext cx="2456329" cy="341572"/>
          </a:xfrm>
          <a:prstGeom prst="straightConnector1">
            <a:avLst/>
          </a:prstGeom>
          <a:ln>
            <a:solidFill>
              <a:schemeClr val="tx1"/>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14594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C42EC-EB29-189B-E0E8-9F2E94B200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F9219-F533-2A0F-683C-BD840B8BD59C}"/>
              </a:ext>
            </a:extLst>
          </p:cNvPr>
          <p:cNvSpPr>
            <a:spLocks noGrp="1"/>
          </p:cNvSpPr>
          <p:nvPr>
            <p:ph type="title"/>
          </p:nvPr>
        </p:nvSpPr>
        <p:spPr>
          <a:xfrm>
            <a:off x="913795" y="143435"/>
            <a:ext cx="10353762" cy="1257300"/>
          </a:xfrm>
        </p:spPr>
        <p:txBody>
          <a:bodyPr/>
          <a:lstStyle/>
          <a:p>
            <a:r>
              <a:rPr lang="fr-FR" dirty="0"/>
              <a:t>A</a:t>
            </a:r>
            <a:r>
              <a:rPr lang="en-US" dirty="0"/>
              <a:t> word on “Salting” (3)</a:t>
            </a:r>
          </a:p>
        </p:txBody>
      </p:sp>
      <p:pic>
        <p:nvPicPr>
          <p:cNvPr id="10" name="Picture 9">
            <a:extLst>
              <a:ext uri="{FF2B5EF4-FFF2-40B4-BE49-F238E27FC236}">
                <a16:creationId xmlns:a16="http://schemas.microsoft.com/office/drawing/2014/main" id="{B50F02A6-A400-C015-3043-C5EAB6B660EA}"/>
              </a:ext>
            </a:extLst>
          </p:cNvPr>
          <p:cNvPicPr>
            <a:picLocks noChangeAspect="1"/>
          </p:cNvPicPr>
          <p:nvPr/>
        </p:nvPicPr>
        <p:blipFill>
          <a:blip r:embed="rId2"/>
          <a:stretch>
            <a:fillRect/>
          </a:stretch>
        </p:blipFill>
        <p:spPr>
          <a:xfrm>
            <a:off x="1679737" y="3059732"/>
            <a:ext cx="8647604" cy="3241191"/>
          </a:xfrm>
          <a:prstGeom prst="rect">
            <a:avLst/>
          </a:prstGeom>
          <a:ln>
            <a:solidFill>
              <a:schemeClr val="tx1"/>
            </a:solidFill>
          </a:ln>
        </p:spPr>
      </p:pic>
      <p:sp>
        <p:nvSpPr>
          <p:cNvPr id="5" name="Content Placeholder 4">
            <a:extLst>
              <a:ext uri="{FF2B5EF4-FFF2-40B4-BE49-F238E27FC236}">
                <a16:creationId xmlns:a16="http://schemas.microsoft.com/office/drawing/2014/main" id="{BF987C4C-8B38-0472-3EA3-923C406287B9}"/>
              </a:ext>
            </a:extLst>
          </p:cNvPr>
          <p:cNvSpPr>
            <a:spLocks noGrp="1"/>
          </p:cNvSpPr>
          <p:nvPr>
            <p:ph idx="1"/>
          </p:nvPr>
        </p:nvSpPr>
        <p:spPr/>
        <p:txBody>
          <a:bodyPr/>
          <a:lstStyle/>
          <a:p>
            <a:r>
              <a:rPr lang="fr-FR" dirty="0"/>
              <a:t>To </a:t>
            </a:r>
            <a:r>
              <a:rPr lang="fr-FR" dirty="0" err="1"/>
              <a:t>verify</a:t>
            </a:r>
            <a:r>
              <a:rPr lang="fr-FR" dirty="0"/>
              <a:t> a </a:t>
            </a:r>
            <a:r>
              <a:rPr lang="fr-FR" dirty="0" err="1"/>
              <a:t>password</a:t>
            </a:r>
            <a:r>
              <a:rPr lang="fr-FR" dirty="0"/>
              <a:t> </a:t>
            </a:r>
            <a:r>
              <a:rPr lang="fr-FR" dirty="0" err="1"/>
              <a:t>against</a:t>
            </a:r>
            <a:r>
              <a:rPr lang="fr-FR" dirty="0"/>
              <a:t> an </a:t>
            </a:r>
            <a:r>
              <a:rPr lang="fr-FR" dirty="0" err="1"/>
              <a:t>already</a:t>
            </a:r>
            <a:r>
              <a:rPr lang="fr-FR" dirty="0"/>
              <a:t> </a:t>
            </a:r>
            <a:r>
              <a:rPr lang="fr-FR" dirty="0" err="1"/>
              <a:t>stored</a:t>
            </a:r>
            <a:r>
              <a:rPr lang="fr-FR" dirty="0"/>
              <a:t> one:</a:t>
            </a:r>
            <a:endParaRPr lang="en-US" dirty="0"/>
          </a:p>
        </p:txBody>
      </p:sp>
    </p:spTree>
    <p:extLst>
      <p:ext uri="{BB962C8B-B14F-4D97-AF65-F5344CB8AC3E}">
        <p14:creationId xmlns:p14="http://schemas.microsoft.com/office/powerpoint/2010/main" val="894567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1532FE-3CDF-5531-D134-27C0400D1198}"/>
              </a:ext>
            </a:extLst>
          </p:cNvPr>
          <p:cNvSpPr>
            <a:spLocks noGrp="1"/>
          </p:cNvSpPr>
          <p:nvPr>
            <p:ph type="title"/>
          </p:nvPr>
        </p:nvSpPr>
        <p:spPr/>
        <p:txBody>
          <a:bodyPr/>
          <a:lstStyle/>
          <a:p>
            <a:br>
              <a:rPr lang="fr-FR" dirty="0"/>
            </a:br>
            <a:r>
              <a:rPr lang="fr-FR" dirty="0"/>
              <a:t>Vulnérabilités des applications</a:t>
            </a:r>
            <a:endParaRPr lang="en-US" dirty="0"/>
          </a:p>
        </p:txBody>
      </p:sp>
      <p:sp>
        <p:nvSpPr>
          <p:cNvPr id="5" name="Text Placeholder 4">
            <a:extLst>
              <a:ext uri="{FF2B5EF4-FFF2-40B4-BE49-F238E27FC236}">
                <a16:creationId xmlns:a16="http://schemas.microsoft.com/office/drawing/2014/main" id="{43537CDB-E5D4-8A3B-E089-3E7F4DF2D9F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75671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1532FE-3CDF-5531-D134-27C0400D1198}"/>
              </a:ext>
            </a:extLst>
          </p:cNvPr>
          <p:cNvSpPr>
            <a:spLocks noGrp="1"/>
          </p:cNvSpPr>
          <p:nvPr>
            <p:ph type="title"/>
          </p:nvPr>
        </p:nvSpPr>
        <p:spPr/>
        <p:txBody>
          <a:bodyPr/>
          <a:lstStyle/>
          <a:p>
            <a:r>
              <a:rPr lang="fr-FR" dirty="0"/>
              <a:t>Vulnérabilité 3 : Injection SQL</a:t>
            </a:r>
            <a:endParaRPr lang="en-US" dirty="0"/>
          </a:p>
        </p:txBody>
      </p:sp>
      <p:sp>
        <p:nvSpPr>
          <p:cNvPr id="5" name="Text Placeholder 4">
            <a:extLst>
              <a:ext uri="{FF2B5EF4-FFF2-40B4-BE49-F238E27FC236}">
                <a16:creationId xmlns:a16="http://schemas.microsoft.com/office/drawing/2014/main" id="{43537CDB-E5D4-8A3B-E089-3E7F4DF2D9F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50963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87040-1205-D0DE-E2EB-D12496A6B714}"/>
              </a:ext>
            </a:extLst>
          </p:cNvPr>
          <p:cNvSpPr>
            <a:spLocks noGrp="1"/>
          </p:cNvSpPr>
          <p:nvPr>
            <p:ph type="title"/>
          </p:nvPr>
        </p:nvSpPr>
        <p:spPr/>
        <p:txBody>
          <a:bodyPr/>
          <a:lstStyle/>
          <a:p>
            <a:r>
              <a:rPr lang="fr-FR" dirty="0"/>
              <a:t>SQL Injection, </a:t>
            </a:r>
            <a:r>
              <a:rPr lang="fr-FR" dirty="0" err="1"/>
              <a:t>What</a:t>
            </a:r>
            <a:r>
              <a:rPr lang="fr-FR" dirty="0"/>
              <a:t>? </a:t>
            </a:r>
            <a:endParaRPr lang="en-US" dirty="0"/>
          </a:p>
        </p:txBody>
      </p:sp>
      <p:sp>
        <p:nvSpPr>
          <p:cNvPr id="3" name="Content Placeholder 2">
            <a:extLst>
              <a:ext uri="{FF2B5EF4-FFF2-40B4-BE49-F238E27FC236}">
                <a16:creationId xmlns:a16="http://schemas.microsoft.com/office/drawing/2014/main" id="{DAFA14FB-DE58-4BC6-84CF-8D7051B3A30F}"/>
              </a:ext>
            </a:extLst>
          </p:cNvPr>
          <p:cNvSpPr>
            <a:spLocks noGrp="1"/>
          </p:cNvSpPr>
          <p:nvPr>
            <p:ph idx="1"/>
          </p:nvPr>
        </p:nvSpPr>
        <p:spPr>
          <a:xfrm>
            <a:off x="913795" y="2076450"/>
            <a:ext cx="10353762" cy="4171950"/>
          </a:xfrm>
        </p:spPr>
        <p:txBody>
          <a:bodyPr>
            <a:normAutofit/>
          </a:bodyPr>
          <a:lstStyle/>
          <a:p>
            <a:pPr algn="l"/>
            <a:r>
              <a:rPr lang="en-US" dirty="0"/>
              <a:t>SQL Injection (SQLi) is a type of security vulnerability that occurs in an application's database layer. </a:t>
            </a:r>
          </a:p>
          <a:p>
            <a:pPr algn="l"/>
            <a:r>
              <a:rPr lang="en-US" dirty="0"/>
              <a:t>This vulnerability allows an attacker to inject malicious SQL queries into the input fields of an application, which are then executed by the database server. </a:t>
            </a:r>
          </a:p>
          <a:p>
            <a:pPr algn="l"/>
            <a:r>
              <a:rPr lang="en-US" dirty="0"/>
              <a:t>Since SQL commands are executed with the same privileges as the application, this can lead to unauthorized access to sensitive data, manipulation or destruction of data, and potentially, control over the database server itself.</a:t>
            </a:r>
          </a:p>
        </p:txBody>
      </p:sp>
    </p:spTree>
    <p:extLst>
      <p:ext uri="{BB962C8B-B14F-4D97-AF65-F5344CB8AC3E}">
        <p14:creationId xmlns:p14="http://schemas.microsoft.com/office/powerpoint/2010/main" val="2997863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A20F8-0469-28FF-EDA8-8B0208E4C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DCA199-5E7B-80D4-0C1D-F37C5C66B27D}"/>
              </a:ext>
            </a:extLst>
          </p:cNvPr>
          <p:cNvSpPr>
            <a:spLocks noGrp="1"/>
          </p:cNvSpPr>
          <p:nvPr>
            <p:ph type="title"/>
          </p:nvPr>
        </p:nvSpPr>
        <p:spPr/>
        <p:txBody>
          <a:bodyPr/>
          <a:lstStyle/>
          <a:p>
            <a:r>
              <a:rPr lang="fr-FR" dirty="0"/>
              <a:t>SQL Injection, </a:t>
            </a:r>
            <a:r>
              <a:rPr lang="fr-FR" dirty="0" err="1"/>
              <a:t>What</a:t>
            </a:r>
            <a:r>
              <a:rPr lang="fr-FR" dirty="0"/>
              <a:t>? </a:t>
            </a:r>
            <a:endParaRPr lang="en-US" dirty="0"/>
          </a:p>
        </p:txBody>
      </p:sp>
      <p:sp>
        <p:nvSpPr>
          <p:cNvPr id="3" name="Content Placeholder 2">
            <a:extLst>
              <a:ext uri="{FF2B5EF4-FFF2-40B4-BE49-F238E27FC236}">
                <a16:creationId xmlns:a16="http://schemas.microsoft.com/office/drawing/2014/main" id="{A3C6B3F6-7BF7-5B4C-9807-A45248AFFD9F}"/>
              </a:ext>
            </a:extLst>
          </p:cNvPr>
          <p:cNvSpPr>
            <a:spLocks noGrp="1"/>
          </p:cNvSpPr>
          <p:nvPr>
            <p:ph idx="1"/>
          </p:nvPr>
        </p:nvSpPr>
        <p:spPr>
          <a:xfrm>
            <a:off x="913795" y="2076450"/>
            <a:ext cx="10353762" cy="4171950"/>
          </a:xfrm>
        </p:spPr>
        <p:txBody>
          <a:bodyPr>
            <a:normAutofit/>
          </a:bodyPr>
          <a:lstStyle/>
          <a:p>
            <a:pPr algn="l"/>
            <a:r>
              <a:rPr lang="en-US" dirty="0"/>
              <a:t>SQL Injection (SQLi) is a type of security vulnerability that occurs in an application's database layer. </a:t>
            </a:r>
          </a:p>
          <a:p>
            <a:pPr algn="l"/>
            <a:r>
              <a:rPr lang="en-US" dirty="0"/>
              <a:t>This vulnerability allows an attacker to inject malicious SQL queries into the input fields of an application, which are then executed by the database server. </a:t>
            </a:r>
          </a:p>
          <a:p>
            <a:pPr algn="l"/>
            <a:r>
              <a:rPr lang="en-US" dirty="0"/>
              <a:t>Since SQL commands are executed with the same privileges as the application, this can lead to unauthorized access to sensitive data, manipulation or destruction of data, and potentially, control over the database server itself.</a:t>
            </a:r>
          </a:p>
        </p:txBody>
      </p:sp>
      <p:pic>
        <p:nvPicPr>
          <p:cNvPr id="5" name="Picture 4">
            <a:extLst>
              <a:ext uri="{FF2B5EF4-FFF2-40B4-BE49-F238E27FC236}">
                <a16:creationId xmlns:a16="http://schemas.microsoft.com/office/drawing/2014/main" id="{D63040F8-27B1-6928-7CA2-F5AB88949399}"/>
              </a:ext>
            </a:extLst>
          </p:cNvPr>
          <p:cNvPicPr>
            <a:picLocks noChangeAspect="1"/>
          </p:cNvPicPr>
          <p:nvPr/>
        </p:nvPicPr>
        <p:blipFill>
          <a:blip r:embed="rId2"/>
          <a:stretch>
            <a:fillRect/>
          </a:stretch>
        </p:blipFill>
        <p:spPr>
          <a:xfrm>
            <a:off x="5781674" y="1704975"/>
            <a:ext cx="6029325" cy="4686004"/>
          </a:xfrm>
          <a:prstGeom prst="rect">
            <a:avLst/>
          </a:prstGeom>
        </p:spPr>
      </p:pic>
    </p:spTree>
    <p:extLst>
      <p:ext uri="{BB962C8B-B14F-4D97-AF65-F5344CB8AC3E}">
        <p14:creationId xmlns:p14="http://schemas.microsoft.com/office/powerpoint/2010/main" val="3611552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3232E-E703-31B0-F27A-95D8740F1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B7833-6427-3501-4822-E704676FA4EE}"/>
              </a:ext>
            </a:extLst>
          </p:cNvPr>
          <p:cNvSpPr>
            <a:spLocks noGrp="1"/>
          </p:cNvSpPr>
          <p:nvPr>
            <p:ph type="title"/>
          </p:nvPr>
        </p:nvSpPr>
        <p:spPr/>
        <p:txBody>
          <a:bodyPr/>
          <a:lstStyle/>
          <a:p>
            <a:r>
              <a:rPr lang="fr-FR" dirty="0"/>
              <a:t>Injection SQL, impact</a:t>
            </a:r>
            <a:endParaRPr lang="en-US" dirty="0"/>
          </a:p>
        </p:txBody>
      </p:sp>
      <p:sp>
        <p:nvSpPr>
          <p:cNvPr id="3" name="Content Placeholder 2">
            <a:extLst>
              <a:ext uri="{FF2B5EF4-FFF2-40B4-BE49-F238E27FC236}">
                <a16:creationId xmlns:a16="http://schemas.microsoft.com/office/drawing/2014/main" id="{AD5DEDE3-1A60-CA71-2A71-A585DF9DD915}"/>
              </a:ext>
            </a:extLst>
          </p:cNvPr>
          <p:cNvSpPr>
            <a:spLocks noGrp="1"/>
          </p:cNvSpPr>
          <p:nvPr>
            <p:ph idx="1"/>
          </p:nvPr>
        </p:nvSpPr>
        <p:spPr>
          <a:xfrm>
            <a:off x="913795" y="2143124"/>
            <a:ext cx="10353762" cy="4505326"/>
          </a:xfrm>
        </p:spPr>
        <p:txBody>
          <a:bodyPr>
            <a:normAutofit/>
          </a:bodyPr>
          <a:lstStyle/>
          <a:p>
            <a:r>
              <a:rPr lang="en-US" dirty="0"/>
              <a:t>Data Breach: Unauthorized viewing of user lists, personal data, or confidential information.</a:t>
            </a:r>
          </a:p>
          <a:p>
            <a:r>
              <a:rPr lang="en-US" dirty="0"/>
              <a:t>Data Loss or Corruption: Deletion or alteration of records and important data.</a:t>
            </a:r>
          </a:p>
          <a:p>
            <a:r>
              <a:rPr lang="en-US" dirty="0"/>
              <a:t>Administrative Database Server Access: In some cases, SQL Injection can lead to the attacker gaining administrative rights on the database server.</a:t>
            </a:r>
          </a:p>
          <a:p>
            <a:pPr algn="l"/>
            <a:endParaRPr lang="en-US" dirty="0"/>
          </a:p>
        </p:txBody>
      </p:sp>
    </p:spTree>
    <p:extLst>
      <p:ext uri="{BB962C8B-B14F-4D97-AF65-F5344CB8AC3E}">
        <p14:creationId xmlns:p14="http://schemas.microsoft.com/office/powerpoint/2010/main" val="3840161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B6AB1-83E9-B5D5-79A1-8CF313F42C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2BC671-1BC5-D851-4866-BB04EC73440D}"/>
              </a:ext>
            </a:extLst>
          </p:cNvPr>
          <p:cNvSpPr>
            <a:spLocks noGrp="1"/>
          </p:cNvSpPr>
          <p:nvPr>
            <p:ph type="title"/>
          </p:nvPr>
        </p:nvSpPr>
        <p:spPr/>
        <p:txBody>
          <a:bodyPr/>
          <a:lstStyle/>
          <a:p>
            <a:r>
              <a:rPr lang="fr-FR" dirty="0"/>
              <a:t>Injection SQL, </a:t>
            </a:r>
            <a:r>
              <a:rPr lang="fr-FR" dirty="0" err="1"/>
              <a:t>prevention</a:t>
            </a:r>
            <a:endParaRPr lang="en-US" dirty="0"/>
          </a:p>
        </p:txBody>
      </p:sp>
      <p:sp>
        <p:nvSpPr>
          <p:cNvPr id="3" name="Content Placeholder 2">
            <a:extLst>
              <a:ext uri="{FF2B5EF4-FFF2-40B4-BE49-F238E27FC236}">
                <a16:creationId xmlns:a16="http://schemas.microsoft.com/office/drawing/2014/main" id="{0DD72D27-7F97-C065-300C-E762A3B0BCCA}"/>
              </a:ext>
            </a:extLst>
          </p:cNvPr>
          <p:cNvSpPr>
            <a:spLocks noGrp="1"/>
          </p:cNvSpPr>
          <p:nvPr>
            <p:ph idx="1"/>
          </p:nvPr>
        </p:nvSpPr>
        <p:spPr>
          <a:xfrm>
            <a:off x="913795" y="2143124"/>
            <a:ext cx="10353762" cy="4505326"/>
          </a:xfrm>
        </p:spPr>
        <p:txBody>
          <a:bodyPr>
            <a:normAutofit/>
          </a:bodyPr>
          <a:lstStyle/>
          <a:p>
            <a:r>
              <a:rPr lang="en-US" sz="2400" dirty="0"/>
              <a:t>Input Validation: Ensuring that all user input is validated against a strict set of rules.</a:t>
            </a:r>
          </a:p>
          <a:p>
            <a:r>
              <a:rPr lang="en-US" sz="2400" dirty="0"/>
              <a:t>Use of Prepared Statements and Parameterized Queries: These database features separate SQL code from data, making it impossible for an attacker to inject malicious SQL.</a:t>
            </a:r>
          </a:p>
          <a:p>
            <a:r>
              <a:rPr lang="en-US" sz="2400" dirty="0"/>
              <a:t>Use of ORM Tools: Object-Relational Mapping (ORM) tools can abstract the database layer and reduce the risk of injection.</a:t>
            </a:r>
          </a:p>
          <a:p>
            <a:r>
              <a:rPr lang="en-US" sz="2400" dirty="0"/>
              <a:t>Regular Security Audits and Code Reviews: Identifying and fixing potential vulnerabilities before they can be exploited.</a:t>
            </a:r>
          </a:p>
          <a:p>
            <a:endParaRPr lang="en-US" dirty="0"/>
          </a:p>
        </p:txBody>
      </p:sp>
    </p:spTree>
    <p:extLst>
      <p:ext uri="{BB962C8B-B14F-4D97-AF65-F5344CB8AC3E}">
        <p14:creationId xmlns:p14="http://schemas.microsoft.com/office/powerpoint/2010/main" val="299900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AE096-7FF8-6A22-34EC-D0853BFCB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E4707-5839-4052-6C8D-859B47C9C165}"/>
              </a:ext>
            </a:extLst>
          </p:cNvPr>
          <p:cNvSpPr>
            <a:spLocks noGrp="1"/>
          </p:cNvSpPr>
          <p:nvPr>
            <p:ph type="title"/>
          </p:nvPr>
        </p:nvSpPr>
        <p:spPr/>
        <p:txBody>
          <a:bodyPr/>
          <a:lstStyle/>
          <a:p>
            <a:r>
              <a:rPr lang="fr-FR" dirty="0"/>
              <a:t>Injection XSS (</a:t>
            </a:r>
            <a:r>
              <a:rPr lang="en-US" dirty="0"/>
              <a:t>Cross-Site Scripting)</a:t>
            </a:r>
          </a:p>
        </p:txBody>
      </p:sp>
      <p:sp>
        <p:nvSpPr>
          <p:cNvPr id="3" name="Content Placeholder 2">
            <a:extLst>
              <a:ext uri="{FF2B5EF4-FFF2-40B4-BE49-F238E27FC236}">
                <a16:creationId xmlns:a16="http://schemas.microsoft.com/office/drawing/2014/main" id="{4A9972B1-B043-E376-81B5-264E8CEA1946}"/>
              </a:ext>
            </a:extLst>
          </p:cNvPr>
          <p:cNvSpPr>
            <a:spLocks noGrp="1"/>
          </p:cNvSpPr>
          <p:nvPr>
            <p:ph idx="1"/>
          </p:nvPr>
        </p:nvSpPr>
        <p:spPr>
          <a:xfrm>
            <a:off x="913795" y="2143124"/>
            <a:ext cx="10353762" cy="3881158"/>
          </a:xfrm>
        </p:spPr>
        <p:txBody>
          <a:bodyPr>
            <a:normAutofit/>
          </a:bodyPr>
          <a:lstStyle/>
          <a:p>
            <a:r>
              <a:rPr lang="en-US" sz="2400" dirty="0"/>
              <a:t>XSS vulnerabilities occur when an application includes untrusted data in a web page without proper validation or escaping, allowing attackers to execute malicious scripts in the context of the victim's browser. </a:t>
            </a:r>
          </a:p>
          <a:p>
            <a:endParaRPr lang="en-US" sz="2400" dirty="0"/>
          </a:p>
          <a:p>
            <a:r>
              <a:rPr lang="en-US" sz="2400" dirty="0"/>
              <a:t>Such scripts can steal session cookies, manipulate or deface web content, redirect users to malicious sites, or perform actions on behalf of the users without their consent.</a:t>
            </a:r>
          </a:p>
        </p:txBody>
      </p:sp>
    </p:spTree>
    <p:extLst>
      <p:ext uri="{BB962C8B-B14F-4D97-AF65-F5344CB8AC3E}">
        <p14:creationId xmlns:p14="http://schemas.microsoft.com/office/powerpoint/2010/main" val="4256980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15290-63AA-749C-DF55-1D5E5FF91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6DDE85-3E0E-A527-50EB-E1210927B3F7}"/>
              </a:ext>
            </a:extLst>
          </p:cNvPr>
          <p:cNvSpPr>
            <a:spLocks noGrp="1"/>
          </p:cNvSpPr>
          <p:nvPr>
            <p:ph type="title"/>
          </p:nvPr>
        </p:nvSpPr>
        <p:spPr/>
        <p:txBody>
          <a:bodyPr/>
          <a:lstStyle/>
          <a:p>
            <a:r>
              <a:rPr lang="fr-FR" dirty="0"/>
              <a:t>Injection XSS, </a:t>
            </a:r>
            <a:r>
              <a:rPr lang="fr-FR" dirty="0" err="1"/>
              <a:t>example</a:t>
            </a:r>
            <a:endParaRPr lang="en-US" dirty="0"/>
          </a:p>
        </p:txBody>
      </p:sp>
      <p:pic>
        <p:nvPicPr>
          <p:cNvPr id="7" name="Picture 6">
            <a:extLst>
              <a:ext uri="{FF2B5EF4-FFF2-40B4-BE49-F238E27FC236}">
                <a16:creationId xmlns:a16="http://schemas.microsoft.com/office/drawing/2014/main" id="{66189487-2690-18EC-F0DA-898B979C2703}"/>
              </a:ext>
            </a:extLst>
          </p:cNvPr>
          <p:cNvPicPr>
            <a:picLocks noChangeAspect="1"/>
          </p:cNvPicPr>
          <p:nvPr/>
        </p:nvPicPr>
        <p:blipFill>
          <a:blip r:embed="rId2"/>
          <a:stretch>
            <a:fillRect/>
          </a:stretch>
        </p:blipFill>
        <p:spPr>
          <a:xfrm>
            <a:off x="331596" y="1511896"/>
            <a:ext cx="2766606" cy="5150001"/>
          </a:xfrm>
          <a:prstGeom prst="rect">
            <a:avLst/>
          </a:prstGeom>
        </p:spPr>
      </p:pic>
      <p:pic>
        <p:nvPicPr>
          <p:cNvPr id="9" name="Picture 8">
            <a:extLst>
              <a:ext uri="{FF2B5EF4-FFF2-40B4-BE49-F238E27FC236}">
                <a16:creationId xmlns:a16="http://schemas.microsoft.com/office/drawing/2014/main" id="{42124F7A-1498-418F-9FBA-17E6CAEF475E}"/>
              </a:ext>
            </a:extLst>
          </p:cNvPr>
          <p:cNvPicPr>
            <a:picLocks noChangeAspect="1"/>
          </p:cNvPicPr>
          <p:nvPr/>
        </p:nvPicPr>
        <p:blipFill>
          <a:blip r:embed="rId3"/>
          <a:stretch>
            <a:fillRect/>
          </a:stretch>
        </p:blipFill>
        <p:spPr>
          <a:xfrm>
            <a:off x="3293088" y="3500288"/>
            <a:ext cx="3010161" cy="2240474"/>
          </a:xfrm>
          <a:prstGeom prst="rect">
            <a:avLst/>
          </a:prstGeom>
        </p:spPr>
      </p:pic>
      <p:pic>
        <p:nvPicPr>
          <p:cNvPr id="11" name="Picture 10">
            <a:extLst>
              <a:ext uri="{FF2B5EF4-FFF2-40B4-BE49-F238E27FC236}">
                <a16:creationId xmlns:a16="http://schemas.microsoft.com/office/drawing/2014/main" id="{F75301C6-B149-9B22-AD9F-2983E26D0CBE}"/>
              </a:ext>
            </a:extLst>
          </p:cNvPr>
          <p:cNvPicPr>
            <a:picLocks noChangeAspect="1"/>
          </p:cNvPicPr>
          <p:nvPr/>
        </p:nvPicPr>
        <p:blipFill>
          <a:blip r:embed="rId4"/>
          <a:stretch>
            <a:fillRect/>
          </a:stretch>
        </p:blipFill>
        <p:spPr>
          <a:xfrm>
            <a:off x="6498135" y="2120663"/>
            <a:ext cx="5959356" cy="3756986"/>
          </a:xfrm>
          <a:prstGeom prst="rect">
            <a:avLst/>
          </a:prstGeom>
        </p:spPr>
      </p:pic>
      <p:sp>
        <p:nvSpPr>
          <p:cNvPr id="14" name="Content Placeholder 13">
            <a:extLst>
              <a:ext uri="{FF2B5EF4-FFF2-40B4-BE49-F238E27FC236}">
                <a16:creationId xmlns:a16="http://schemas.microsoft.com/office/drawing/2014/main" id="{1A5D78DF-22C4-DC2F-7BDD-9ADCDF18E5AD}"/>
              </a:ext>
            </a:extLst>
          </p:cNvPr>
          <p:cNvSpPr>
            <a:spLocks noGrp="1"/>
          </p:cNvSpPr>
          <p:nvPr>
            <p:ph idx="1"/>
          </p:nvPr>
        </p:nvSpPr>
        <p:spPr>
          <a:xfrm>
            <a:off x="3802168" y="6131412"/>
            <a:ext cx="10353762" cy="3714749"/>
          </a:xfrm>
        </p:spPr>
        <p:txBody>
          <a:bodyPr/>
          <a:lstStyle/>
          <a:p>
            <a:r>
              <a:rPr lang="fr-FR" dirty="0"/>
              <a:t>Et alors ? Où est le mal ?</a:t>
            </a:r>
            <a:endParaRPr lang="en-US" dirty="0"/>
          </a:p>
        </p:txBody>
      </p:sp>
    </p:spTree>
    <p:extLst>
      <p:ext uri="{BB962C8B-B14F-4D97-AF65-F5344CB8AC3E}">
        <p14:creationId xmlns:p14="http://schemas.microsoft.com/office/powerpoint/2010/main" val="75623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BE8EFD22-BEDF-1113-AB95-B6740A8FD464}"/>
              </a:ext>
            </a:extLst>
          </p:cNvPr>
          <p:cNvPicPr>
            <a:picLocks noGrp="1" noChangeAspect="1"/>
          </p:cNvPicPr>
          <p:nvPr>
            <p:ph idx="1"/>
          </p:nvPr>
        </p:nvPicPr>
        <p:blipFill>
          <a:blip r:embed="rId2"/>
          <a:stretch>
            <a:fillRect/>
          </a:stretch>
        </p:blipFill>
        <p:spPr>
          <a:xfrm>
            <a:off x="3388039" y="3838508"/>
            <a:ext cx="4141291" cy="1619351"/>
          </a:xfrm>
        </p:spPr>
      </p:pic>
      <p:pic>
        <p:nvPicPr>
          <p:cNvPr id="5" name="Picture 4">
            <a:extLst>
              <a:ext uri="{FF2B5EF4-FFF2-40B4-BE49-F238E27FC236}">
                <a16:creationId xmlns:a16="http://schemas.microsoft.com/office/drawing/2014/main" id="{25E08B60-46E7-F573-5C71-E688B9738A4E}"/>
              </a:ext>
            </a:extLst>
          </p:cNvPr>
          <p:cNvPicPr>
            <a:picLocks noChangeAspect="1"/>
          </p:cNvPicPr>
          <p:nvPr/>
        </p:nvPicPr>
        <p:blipFill>
          <a:blip r:embed="rId3"/>
          <a:stretch>
            <a:fillRect/>
          </a:stretch>
        </p:blipFill>
        <p:spPr>
          <a:xfrm>
            <a:off x="789004" y="2248632"/>
            <a:ext cx="4669681" cy="1498343"/>
          </a:xfrm>
          <a:prstGeom prst="rect">
            <a:avLst/>
          </a:prstGeom>
        </p:spPr>
      </p:pic>
      <p:sp>
        <p:nvSpPr>
          <p:cNvPr id="6" name="Title 1">
            <a:extLst>
              <a:ext uri="{FF2B5EF4-FFF2-40B4-BE49-F238E27FC236}">
                <a16:creationId xmlns:a16="http://schemas.microsoft.com/office/drawing/2014/main" id="{EE913956-BE1C-2F8F-A3C0-9344C5572F95}"/>
              </a:ext>
            </a:extLst>
          </p:cNvPr>
          <p:cNvSpPr txBox="1">
            <a:spLocks/>
          </p:cNvSpPr>
          <p:nvPr/>
        </p:nvSpPr>
        <p:spPr>
          <a:xfrm>
            <a:off x="1066195" y="7620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Injection XSS, </a:t>
            </a:r>
            <a:r>
              <a:rPr lang="fr-FR" dirty="0" err="1"/>
              <a:t>example</a:t>
            </a:r>
            <a:r>
              <a:rPr lang="fr-FR" dirty="0"/>
              <a:t> 2</a:t>
            </a:r>
            <a:endParaRPr lang="en-US" dirty="0"/>
          </a:p>
        </p:txBody>
      </p:sp>
      <p:pic>
        <p:nvPicPr>
          <p:cNvPr id="10" name="Picture 9">
            <a:extLst>
              <a:ext uri="{FF2B5EF4-FFF2-40B4-BE49-F238E27FC236}">
                <a16:creationId xmlns:a16="http://schemas.microsoft.com/office/drawing/2014/main" id="{1EBEE320-8A3E-7155-C33E-634CEFB3960B}"/>
              </a:ext>
            </a:extLst>
          </p:cNvPr>
          <p:cNvPicPr>
            <a:picLocks noChangeAspect="1"/>
          </p:cNvPicPr>
          <p:nvPr/>
        </p:nvPicPr>
        <p:blipFill>
          <a:blip r:embed="rId4"/>
          <a:stretch>
            <a:fillRect/>
          </a:stretch>
        </p:blipFill>
        <p:spPr>
          <a:xfrm>
            <a:off x="6419265" y="5271885"/>
            <a:ext cx="3885098" cy="555014"/>
          </a:xfrm>
          <a:prstGeom prst="rect">
            <a:avLst/>
          </a:prstGeom>
        </p:spPr>
      </p:pic>
      <p:sp>
        <p:nvSpPr>
          <p:cNvPr id="11" name="TextBox 10">
            <a:extLst>
              <a:ext uri="{FF2B5EF4-FFF2-40B4-BE49-F238E27FC236}">
                <a16:creationId xmlns:a16="http://schemas.microsoft.com/office/drawing/2014/main" id="{9E72DBFB-9A80-5E5B-8315-DE14009B9342}"/>
              </a:ext>
            </a:extLst>
          </p:cNvPr>
          <p:cNvSpPr txBox="1"/>
          <p:nvPr/>
        </p:nvSpPr>
        <p:spPr>
          <a:xfrm>
            <a:off x="2309091" y="3231817"/>
            <a:ext cx="1950919" cy="369332"/>
          </a:xfrm>
          <a:prstGeom prst="rect">
            <a:avLst/>
          </a:prstGeom>
          <a:noFill/>
        </p:spPr>
        <p:txBody>
          <a:bodyPr wrap="none" rtlCol="0">
            <a:spAutoFit/>
          </a:bodyPr>
          <a:lstStyle/>
          <a:p>
            <a:r>
              <a:rPr lang="fr-FR" dirty="0">
                <a:solidFill>
                  <a:srgbClr val="FF0000"/>
                </a:solidFill>
              </a:rPr>
              <a:t>Mauvais scénario</a:t>
            </a:r>
            <a:endParaRPr lang="en-US" dirty="0">
              <a:solidFill>
                <a:srgbClr val="FF0000"/>
              </a:solidFill>
            </a:endParaRPr>
          </a:p>
        </p:txBody>
      </p:sp>
      <p:sp>
        <p:nvSpPr>
          <p:cNvPr id="12" name="TextBox 11">
            <a:extLst>
              <a:ext uri="{FF2B5EF4-FFF2-40B4-BE49-F238E27FC236}">
                <a16:creationId xmlns:a16="http://schemas.microsoft.com/office/drawing/2014/main" id="{07813161-3B6A-C648-7B99-98FE116ABF96}"/>
              </a:ext>
            </a:extLst>
          </p:cNvPr>
          <p:cNvSpPr txBox="1"/>
          <p:nvPr/>
        </p:nvSpPr>
        <p:spPr>
          <a:xfrm>
            <a:off x="5081096" y="4185865"/>
            <a:ext cx="2448234" cy="369332"/>
          </a:xfrm>
          <a:prstGeom prst="rect">
            <a:avLst/>
          </a:prstGeom>
          <a:noFill/>
        </p:spPr>
        <p:txBody>
          <a:bodyPr wrap="none" rtlCol="0">
            <a:spAutoFit/>
          </a:bodyPr>
          <a:lstStyle/>
          <a:p>
            <a:r>
              <a:rPr lang="fr-FR" dirty="0">
                <a:solidFill>
                  <a:srgbClr val="FF0000"/>
                </a:solidFill>
              </a:rPr>
              <a:t>Très mauvais scénario</a:t>
            </a:r>
            <a:endParaRPr lang="en-US" dirty="0">
              <a:solidFill>
                <a:srgbClr val="FF0000"/>
              </a:solidFill>
            </a:endParaRPr>
          </a:p>
        </p:txBody>
      </p:sp>
      <p:sp>
        <p:nvSpPr>
          <p:cNvPr id="13" name="Content Placeholder 13">
            <a:extLst>
              <a:ext uri="{FF2B5EF4-FFF2-40B4-BE49-F238E27FC236}">
                <a16:creationId xmlns:a16="http://schemas.microsoft.com/office/drawing/2014/main" id="{F6B6FA58-4630-589D-2A31-17686EE2E232}"/>
              </a:ext>
            </a:extLst>
          </p:cNvPr>
          <p:cNvSpPr txBox="1">
            <a:spLocks/>
          </p:cNvSpPr>
          <p:nvPr/>
        </p:nvSpPr>
        <p:spPr>
          <a:xfrm>
            <a:off x="8945010" y="6131412"/>
            <a:ext cx="2718705" cy="412175"/>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Y a-t-il pire ?</a:t>
            </a:r>
            <a:endParaRPr lang="en-US" dirty="0"/>
          </a:p>
        </p:txBody>
      </p:sp>
    </p:spTree>
    <p:extLst>
      <p:ext uri="{BB962C8B-B14F-4D97-AF65-F5344CB8AC3E}">
        <p14:creationId xmlns:p14="http://schemas.microsoft.com/office/powerpoint/2010/main" val="49862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EF129-B386-E4D2-AF4E-8346098E73B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A5BD979-3DDD-BED7-A98B-8C257436B8BC}"/>
              </a:ext>
            </a:extLst>
          </p:cNvPr>
          <p:cNvSpPr txBox="1">
            <a:spLocks/>
          </p:cNvSpPr>
          <p:nvPr/>
        </p:nvSpPr>
        <p:spPr>
          <a:xfrm>
            <a:off x="1066194" y="227797"/>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t>Injection XSS, </a:t>
            </a:r>
            <a:r>
              <a:rPr lang="fr-FR" dirty="0" err="1"/>
              <a:t>example</a:t>
            </a:r>
            <a:r>
              <a:rPr lang="fr-FR" dirty="0"/>
              <a:t> 3</a:t>
            </a:r>
            <a:endParaRPr lang="en-US" dirty="0"/>
          </a:p>
        </p:txBody>
      </p:sp>
      <p:pic>
        <p:nvPicPr>
          <p:cNvPr id="16" name="Picture 15">
            <a:extLst>
              <a:ext uri="{FF2B5EF4-FFF2-40B4-BE49-F238E27FC236}">
                <a16:creationId xmlns:a16="http://schemas.microsoft.com/office/drawing/2014/main" id="{FE85B3EB-24E4-95F3-3F22-EB5DC408285D}"/>
              </a:ext>
            </a:extLst>
          </p:cNvPr>
          <p:cNvPicPr>
            <a:picLocks noChangeAspect="1"/>
          </p:cNvPicPr>
          <p:nvPr/>
        </p:nvPicPr>
        <p:blipFill>
          <a:blip r:embed="rId2"/>
          <a:stretch>
            <a:fillRect/>
          </a:stretch>
        </p:blipFill>
        <p:spPr>
          <a:xfrm>
            <a:off x="493339" y="1298700"/>
            <a:ext cx="8245483" cy="2711226"/>
          </a:xfrm>
          <a:prstGeom prst="rect">
            <a:avLst/>
          </a:prstGeom>
        </p:spPr>
      </p:pic>
      <p:sp>
        <p:nvSpPr>
          <p:cNvPr id="17" name="TextBox 16">
            <a:extLst>
              <a:ext uri="{FF2B5EF4-FFF2-40B4-BE49-F238E27FC236}">
                <a16:creationId xmlns:a16="http://schemas.microsoft.com/office/drawing/2014/main" id="{8890F670-954B-849D-8A02-747A4982C050}"/>
              </a:ext>
            </a:extLst>
          </p:cNvPr>
          <p:cNvSpPr txBox="1"/>
          <p:nvPr/>
        </p:nvSpPr>
        <p:spPr>
          <a:xfrm>
            <a:off x="5453936" y="2372848"/>
            <a:ext cx="3284886" cy="369332"/>
          </a:xfrm>
          <a:prstGeom prst="rect">
            <a:avLst/>
          </a:prstGeom>
          <a:noFill/>
        </p:spPr>
        <p:txBody>
          <a:bodyPr wrap="square" rtlCol="0">
            <a:spAutoFit/>
          </a:bodyPr>
          <a:lstStyle/>
          <a:p>
            <a:r>
              <a:rPr lang="fr-FR" dirty="0">
                <a:solidFill>
                  <a:srgbClr val="FF0000"/>
                </a:solidFill>
              </a:rPr>
              <a:t>Scénario très grave</a:t>
            </a:r>
            <a:endParaRPr lang="en-US" dirty="0">
              <a:solidFill>
                <a:srgbClr val="FF0000"/>
              </a:solidFill>
            </a:endParaRPr>
          </a:p>
        </p:txBody>
      </p:sp>
      <p:pic>
        <p:nvPicPr>
          <p:cNvPr id="19" name="Picture 18">
            <a:extLst>
              <a:ext uri="{FF2B5EF4-FFF2-40B4-BE49-F238E27FC236}">
                <a16:creationId xmlns:a16="http://schemas.microsoft.com/office/drawing/2014/main" id="{E8B04715-E959-5C49-D3F1-8C64F21DF6FA}"/>
              </a:ext>
            </a:extLst>
          </p:cNvPr>
          <p:cNvPicPr>
            <a:picLocks noChangeAspect="1"/>
          </p:cNvPicPr>
          <p:nvPr/>
        </p:nvPicPr>
        <p:blipFill>
          <a:blip r:embed="rId3"/>
          <a:stretch>
            <a:fillRect/>
          </a:stretch>
        </p:blipFill>
        <p:spPr>
          <a:xfrm>
            <a:off x="5635799" y="3681806"/>
            <a:ext cx="5784157" cy="2965428"/>
          </a:xfrm>
          <a:prstGeom prst="rect">
            <a:avLst/>
          </a:prstGeom>
        </p:spPr>
      </p:pic>
      <p:sp>
        <p:nvSpPr>
          <p:cNvPr id="20" name="TextBox 19">
            <a:extLst>
              <a:ext uri="{FF2B5EF4-FFF2-40B4-BE49-F238E27FC236}">
                <a16:creationId xmlns:a16="http://schemas.microsoft.com/office/drawing/2014/main" id="{5C754DF2-2079-9474-4EFB-27BAAC8BCF99}"/>
              </a:ext>
            </a:extLst>
          </p:cNvPr>
          <p:cNvSpPr txBox="1"/>
          <p:nvPr/>
        </p:nvSpPr>
        <p:spPr>
          <a:xfrm>
            <a:off x="8738822" y="3728461"/>
            <a:ext cx="2502919" cy="369332"/>
          </a:xfrm>
          <a:prstGeom prst="rect">
            <a:avLst/>
          </a:prstGeom>
          <a:noFill/>
          <a:ln>
            <a:solidFill>
              <a:schemeClr val="tx1"/>
            </a:solidFill>
          </a:ln>
        </p:spPr>
        <p:txBody>
          <a:bodyPr wrap="square" rtlCol="0">
            <a:spAutoFit/>
          </a:bodyPr>
          <a:lstStyle/>
          <a:p>
            <a:r>
              <a:rPr lang="fr-FR" dirty="0" err="1">
                <a:solidFill>
                  <a:schemeClr val="tx1">
                    <a:lumMod val="95000"/>
                  </a:schemeClr>
                </a:solidFill>
              </a:rPr>
              <a:t>Attacker</a:t>
            </a:r>
            <a:r>
              <a:rPr lang="fr-FR" dirty="0">
                <a:solidFill>
                  <a:schemeClr val="tx1">
                    <a:lumMod val="95000"/>
                  </a:schemeClr>
                </a:solidFill>
              </a:rPr>
              <a:t> file </a:t>
            </a:r>
            <a:r>
              <a:rPr lang="fr-FR" dirty="0" err="1">
                <a:solidFill>
                  <a:schemeClr val="tx1">
                    <a:lumMod val="95000"/>
                  </a:schemeClr>
                </a:solidFill>
              </a:rPr>
              <a:t>steal.php</a:t>
            </a:r>
            <a:endParaRPr lang="en-US" dirty="0">
              <a:solidFill>
                <a:schemeClr val="tx1">
                  <a:lumMod val="95000"/>
                </a:schemeClr>
              </a:solidFill>
            </a:endParaRPr>
          </a:p>
        </p:txBody>
      </p:sp>
      <p:sp>
        <p:nvSpPr>
          <p:cNvPr id="21" name="Content Placeholder 13">
            <a:extLst>
              <a:ext uri="{FF2B5EF4-FFF2-40B4-BE49-F238E27FC236}">
                <a16:creationId xmlns:a16="http://schemas.microsoft.com/office/drawing/2014/main" id="{858C84A8-BE9F-6FE0-F41A-E3FB11EB6C90}"/>
              </a:ext>
            </a:extLst>
          </p:cNvPr>
          <p:cNvSpPr txBox="1">
            <a:spLocks/>
          </p:cNvSpPr>
          <p:nvPr/>
        </p:nvSpPr>
        <p:spPr>
          <a:xfrm>
            <a:off x="345864" y="4796118"/>
            <a:ext cx="4871595" cy="174746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r-FR" dirty="0"/>
              <a:t>If </a:t>
            </a:r>
            <a:r>
              <a:rPr lang="fr-FR" dirty="0" err="1"/>
              <a:t>you</a:t>
            </a:r>
            <a:r>
              <a:rPr lang="fr-FR" dirty="0"/>
              <a:t> </a:t>
            </a:r>
            <a:r>
              <a:rPr lang="fr-FR" dirty="0" err="1"/>
              <a:t>dig</a:t>
            </a:r>
            <a:r>
              <a:rPr lang="fr-FR" dirty="0"/>
              <a:t> </a:t>
            </a:r>
            <a:r>
              <a:rPr lang="fr-FR" dirty="0" err="1"/>
              <a:t>deeper</a:t>
            </a:r>
            <a:r>
              <a:rPr lang="fr-FR" dirty="0"/>
              <a:t> (in JS), </a:t>
            </a:r>
            <a:r>
              <a:rPr lang="fr-FR" dirty="0" err="1"/>
              <a:t>you</a:t>
            </a:r>
            <a:r>
              <a:rPr lang="fr-FR" dirty="0"/>
              <a:t> </a:t>
            </a:r>
            <a:r>
              <a:rPr lang="fr-FR" dirty="0" err="1"/>
              <a:t>will</a:t>
            </a:r>
            <a:r>
              <a:rPr lang="fr-FR" dirty="0"/>
              <a:t> </a:t>
            </a:r>
            <a:r>
              <a:rPr lang="fr-FR" dirty="0" err="1"/>
              <a:t>uncover</a:t>
            </a:r>
            <a:r>
              <a:rPr lang="fr-FR" dirty="0"/>
              <a:t> horrible </a:t>
            </a:r>
            <a:r>
              <a:rPr lang="fr-FR" dirty="0" err="1"/>
              <a:t>things</a:t>
            </a:r>
            <a:r>
              <a:rPr lang="fr-FR" dirty="0"/>
              <a:t> </a:t>
            </a:r>
            <a:r>
              <a:rPr lang="fr-FR" dirty="0" err="1"/>
              <a:t>you</a:t>
            </a:r>
            <a:r>
              <a:rPr lang="fr-FR" dirty="0"/>
              <a:t> can do </a:t>
            </a:r>
            <a:r>
              <a:rPr lang="fr-FR" dirty="0" err="1"/>
              <a:t>using</a:t>
            </a:r>
            <a:r>
              <a:rPr lang="fr-FR" dirty="0"/>
              <a:t> XSS, all </a:t>
            </a:r>
            <a:r>
              <a:rPr lang="fr-FR" dirty="0" err="1"/>
              <a:t>you</a:t>
            </a:r>
            <a:r>
              <a:rPr lang="fr-FR" dirty="0"/>
              <a:t> </a:t>
            </a:r>
            <a:r>
              <a:rPr lang="fr-FR" dirty="0" err="1"/>
              <a:t>need</a:t>
            </a:r>
            <a:r>
              <a:rPr lang="fr-FR" dirty="0"/>
              <a:t> </a:t>
            </a:r>
            <a:r>
              <a:rPr lang="fr-FR" dirty="0" err="1"/>
              <a:t>is</a:t>
            </a:r>
            <a:r>
              <a:rPr lang="fr-FR" dirty="0"/>
              <a:t> to </a:t>
            </a:r>
            <a:r>
              <a:rPr lang="fr-FR" dirty="0" err="1"/>
              <a:t>be</a:t>
            </a:r>
            <a:r>
              <a:rPr lang="fr-FR" dirty="0"/>
              <a:t> </a:t>
            </a:r>
            <a:r>
              <a:rPr lang="fr-FR" dirty="0" err="1"/>
              <a:t>malicious</a:t>
            </a:r>
            <a:r>
              <a:rPr lang="fr-FR" dirty="0"/>
              <a:t> :) </a:t>
            </a:r>
            <a:endParaRPr lang="en-US" dirty="0"/>
          </a:p>
        </p:txBody>
      </p:sp>
    </p:spTree>
    <p:extLst>
      <p:ext uri="{BB962C8B-B14F-4D97-AF65-F5344CB8AC3E}">
        <p14:creationId xmlns:p14="http://schemas.microsoft.com/office/powerpoint/2010/main" val="91951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4BC76-A180-710E-1149-047BE39E89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8FCC2-EA73-0CAD-CC09-FFCD2E5EC744}"/>
              </a:ext>
            </a:extLst>
          </p:cNvPr>
          <p:cNvSpPr>
            <a:spLocks noGrp="1"/>
          </p:cNvSpPr>
          <p:nvPr>
            <p:ph type="title"/>
          </p:nvPr>
        </p:nvSpPr>
        <p:spPr/>
        <p:txBody>
          <a:bodyPr/>
          <a:lstStyle/>
          <a:p>
            <a:r>
              <a:rPr lang="fr-FR" dirty="0"/>
              <a:t>Injection XSS, </a:t>
            </a:r>
            <a:r>
              <a:rPr lang="fr-FR" dirty="0" err="1"/>
              <a:t>prevention</a:t>
            </a:r>
            <a:endParaRPr lang="en-US" dirty="0"/>
          </a:p>
        </p:txBody>
      </p:sp>
      <p:sp>
        <p:nvSpPr>
          <p:cNvPr id="3" name="Content Placeholder 2">
            <a:extLst>
              <a:ext uri="{FF2B5EF4-FFF2-40B4-BE49-F238E27FC236}">
                <a16:creationId xmlns:a16="http://schemas.microsoft.com/office/drawing/2014/main" id="{F1C78C66-41C0-1F7B-5539-EAFAA3A686C3}"/>
              </a:ext>
            </a:extLst>
          </p:cNvPr>
          <p:cNvSpPr>
            <a:spLocks noGrp="1"/>
          </p:cNvSpPr>
          <p:nvPr>
            <p:ph idx="1"/>
          </p:nvPr>
        </p:nvSpPr>
        <p:spPr>
          <a:xfrm>
            <a:off x="233082" y="1993268"/>
            <a:ext cx="10353762" cy="4864732"/>
          </a:xfrm>
        </p:spPr>
        <p:txBody>
          <a:bodyPr>
            <a:normAutofit/>
          </a:bodyPr>
          <a:lstStyle/>
          <a:p>
            <a:r>
              <a:rPr lang="en-US" sz="2400" dirty="0"/>
              <a:t>Use prepared statement in INSERT Queries</a:t>
            </a:r>
          </a:p>
          <a:p>
            <a:endParaRPr lang="en-US" sz="2400" dirty="0"/>
          </a:p>
          <a:p>
            <a:r>
              <a:rPr lang="en-US" sz="2400" dirty="0"/>
              <a:t>When outputting HTML, use </a:t>
            </a:r>
            <a:r>
              <a:rPr kumimoji="0" lang="en-US" altLang="en-US" sz="2400" b="0" i="0" u="none" strike="noStrike" cap="none" normalizeH="0" baseline="0" dirty="0" err="1">
                <a:ln>
                  <a:noFill/>
                </a:ln>
                <a:solidFill>
                  <a:schemeClr val="tx1"/>
                </a:solidFill>
                <a:effectLst/>
                <a:latin typeface="Arial Unicode MS"/>
              </a:rPr>
              <a:t>htmlspecialchars</a:t>
            </a:r>
            <a:r>
              <a:rPr kumimoji="0" lang="en-US" altLang="en-US" sz="2400" b="0" i="0" u="none" strike="noStrike" cap="none" normalizeH="0" baseline="0" dirty="0">
                <a:ln>
                  <a:noFill/>
                </a:ln>
                <a:solidFill>
                  <a:schemeClr val="tx1"/>
                </a:solidFill>
                <a:effectLst/>
                <a:latin typeface="Arial Unicode MS"/>
              </a:rPr>
              <a:t> </a:t>
            </a:r>
            <a:r>
              <a:rPr lang="en-US" altLang="en-US" sz="2400" dirty="0"/>
              <a:t>like functions.</a:t>
            </a:r>
          </a:p>
          <a:p>
            <a:endParaRPr lang="en-US" sz="2400" dirty="0"/>
          </a:p>
          <a:p>
            <a:endParaRPr lang="en-US" sz="2400" dirty="0"/>
          </a:p>
          <a:p>
            <a:endParaRPr lang="en-US" sz="2400" dirty="0"/>
          </a:p>
          <a:p>
            <a:r>
              <a:rPr lang="en-US" sz="2400" dirty="0"/>
              <a:t>So easy? No, for more details:</a:t>
            </a:r>
          </a:p>
          <a:p>
            <a:pPr marL="36900" indent="0">
              <a:buNone/>
            </a:pPr>
            <a:r>
              <a:rPr lang="en-US" sz="2400" dirty="0">
                <a:hlinkClick r:id="rId2"/>
              </a:rPr>
              <a:t>https://owasp.deteact.com/cheat/cheatsheets/Cross_Site_Scripting_Prevention_Cheat_Sheet.html</a:t>
            </a:r>
            <a:endParaRPr lang="en-US" sz="2400" dirty="0"/>
          </a:p>
          <a:p>
            <a:endParaRPr lang="en-US" sz="2400" dirty="0"/>
          </a:p>
        </p:txBody>
      </p:sp>
      <p:pic>
        <p:nvPicPr>
          <p:cNvPr id="6" name="Picture 5">
            <a:extLst>
              <a:ext uri="{FF2B5EF4-FFF2-40B4-BE49-F238E27FC236}">
                <a16:creationId xmlns:a16="http://schemas.microsoft.com/office/drawing/2014/main" id="{091493EC-F710-86E5-9BF5-467D3BE2085C}"/>
              </a:ext>
            </a:extLst>
          </p:cNvPr>
          <p:cNvPicPr>
            <a:picLocks noChangeAspect="1"/>
          </p:cNvPicPr>
          <p:nvPr/>
        </p:nvPicPr>
        <p:blipFill>
          <a:blip r:embed="rId3"/>
          <a:stretch>
            <a:fillRect/>
          </a:stretch>
        </p:blipFill>
        <p:spPr>
          <a:xfrm>
            <a:off x="8966402" y="1578346"/>
            <a:ext cx="2992516" cy="4276468"/>
          </a:xfrm>
          <a:prstGeom prst="rect">
            <a:avLst/>
          </a:prstGeom>
        </p:spPr>
      </p:pic>
      <p:pic>
        <p:nvPicPr>
          <p:cNvPr id="8" name="Picture 7">
            <a:extLst>
              <a:ext uri="{FF2B5EF4-FFF2-40B4-BE49-F238E27FC236}">
                <a16:creationId xmlns:a16="http://schemas.microsoft.com/office/drawing/2014/main" id="{C57BFC11-75A6-7194-C540-89AE45B884B2}"/>
              </a:ext>
            </a:extLst>
          </p:cNvPr>
          <p:cNvPicPr>
            <a:picLocks noChangeAspect="1"/>
          </p:cNvPicPr>
          <p:nvPr/>
        </p:nvPicPr>
        <p:blipFill>
          <a:blip r:embed="rId4"/>
          <a:stretch>
            <a:fillRect/>
          </a:stretch>
        </p:blipFill>
        <p:spPr>
          <a:xfrm>
            <a:off x="5230284" y="3596770"/>
            <a:ext cx="3462187" cy="1862736"/>
          </a:xfrm>
          <a:prstGeom prst="rect">
            <a:avLst/>
          </a:prstGeom>
        </p:spPr>
      </p:pic>
    </p:spTree>
    <p:extLst>
      <p:ext uri="{BB962C8B-B14F-4D97-AF65-F5344CB8AC3E}">
        <p14:creationId xmlns:p14="http://schemas.microsoft.com/office/powerpoint/2010/main" val="187531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141CC-768A-1C97-CF1F-ABEDBCC65DEE}"/>
              </a:ext>
            </a:extLst>
          </p:cNvPr>
          <p:cNvSpPr>
            <a:spLocks noGrp="1"/>
          </p:cNvSpPr>
          <p:nvPr>
            <p:ph type="title"/>
          </p:nvPr>
        </p:nvSpPr>
        <p:spPr/>
        <p:txBody>
          <a:bodyPr/>
          <a:lstStyle/>
          <a:p>
            <a:r>
              <a:rPr lang="fr-FR" dirty="0"/>
              <a:t>Projet OWASP</a:t>
            </a:r>
            <a:endParaRPr lang="en-US" dirty="0"/>
          </a:p>
        </p:txBody>
      </p:sp>
      <p:pic>
        <p:nvPicPr>
          <p:cNvPr id="6" name="Picture 5">
            <a:extLst>
              <a:ext uri="{FF2B5EF4-FFF2-40B4-BE49-F238E27FC236}">
                <a16:creationId xmlns:a16="http://schemas.microsoft.com/office/drawing/2014/main" id="{8956BBFD-D88E-51B9-B250-ABC1512644B8}"/>
              </a:ext>
            </a:extLst>
          </p:cNvPr>
          <p:cNvPicPr>
            <a:picLocks noChangeAspect="1"/>
          </p:cNvPicPr>
          <p:nvPr/>
        </p:nvPicPr>
        <p:blipFill>
          <a:blip r:embed="rId2"/>
          <a:stretch>
            <a:fillRect/>
          </a:stretch>
        </p:blipFill>
        <p:spPr>
          <a:xfrm>
            <a:off x="6090676" y="1839453"/>
            <a:ext cx="5921253" cy="4968671"/>
          </a:xfrm>
          <a:prstGeom prst="rect">
            <a:avLst/>
          </a:prstGeom>
        </p:spPr>
      </p:pic>
      <p:pic>
        <p:nvPicPr>
          <p:cNvPr id="8" name="Picture 7">
            <a:extLst>
              <a:ext uri="{FF2B5EF4-FFF2-40B4-BE49-F238E27FC236}">
                <a16:creationId xmlns:a16="http://schemas.microsoft.com/office/drawing/2014/main" id="{09AAC9B1-60B1-8E0C-D98D-1BAD20F4D5DF}"/>
              </a:ext>
            </a:extLst>
          </p:cNvPr>
          <p:cNvPicPr>
            <a:picLocks noChangeAspect="1"/>
          </p:cNvPicPr>
          <p:nvPr/>
        </p:nvPicPr>
        <p:blipFill>
          <a:blip r:embed="rId3"/>
          <a:stretch>
            <a:fillRect/>
          </a:stretch>
        </p:blipFill>
        <p:spPr>
          <a:xfrm>
            <a:off x="739986" y="1920345"/>
            <a:ext cx="3212372" cy="1137179"/>
          </a:xfrm>
          <a:prstGeom prst="rect">
            <a:avLst/>
          </a:prstGeom>
        </p:spPr>
      </p:pic>
    </p:spTree>
    <p:extLst>
      <p:ext uri="{BB962C8B-B14F-4D97-AF65-F5344CB8AC3E}">
        <p14:creationId xmlns:p14="http://schemas.microsoft.com/office/powerpoint/2010/main" val="22323519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ACB9B-67F2-9AC4-6831-E1D7E83015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EEB37A-C930-ABA5-A551-FB100689C0DD}"/>
              </a:ext>
            </a:extLst>
          </p:cNvPr>
          <p:cNvSpPr>
            <a:spLocks noGrp="1"/>
          </p:cNvSpPr>
          <p:nvPr>
            <p:ph type="title"/>
          </p:nvPr>
        </p:nvSpPr>
        <p:spPr/>
        <p:txBody>
          <a:bodyPr/>
          <a:lstStyle/>
          <a:p>
            <a:r>
              <a:rPr lang="fr-FR" dirty="0" err="1"/>
              <a:t>Vulnerability</a:t>
            </a:r>
            <a:r>
              <a:rPr lang="fr-FR" dirty="0"/>
              <a:t> 5 : Security </a:t>
            </a:r>
            <a:r>
              <a:rPr lang="fr-FR" dirty="0" err="1"/>
              <a:t>Misconfiguration</a:t>
            </a:r>
            <a:endParaRPr lang="en-US" dirty="0"/>
          </a:p>
        </p:txBody>
      </p:sp>
      <p:sp>
        <p:nvSpPr>
          <p:cNvPr id="5" name="Text Placeholder 4">
            <a:extLst>
              <a:ext uri="{FF2B5EF4-FFF2-40B4-BE49-F238E27FC236}">
                <a16:creationId xmlns:a16="http://schemas.microsoft.com/office/drawing/2014/main" id="{1CD35632-C2EA-F347-2818-703D34BF19B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5247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F9FA3-8D93-7C3E-971B-441CAC8250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C47D12-0668-288D-A989-3FD8A3079252}"/>
              </a:ext>
            </a:extLst>
          </p:cNvPr>
          <p:cNvSpPr>
            <a:spLocks noGrp="1"/>
          </p:cNvSpPr>
          <p:nvPr>
            <p:ph type="title"/>
          </p:nvPr>
        </p:nvSpPr>
        <p:spPr/>
        <p:txBody>
          <a:bodyPr>
            <a:normAutofit/>
          </a:bodyPr>
          <a:lstStyle/>
          <a:p>
            <a:r>
              <a:rPr lang="fr-FR" dirty="0"/>
              <a:t>CSRF, </a:t>
            </a:r>
            <a:r>
              <a:rPr lang="fr-FR" dirty="0" err="1"/>
              <a:t>what</a:t>
            </a:r>
            <a:r>
              <a:rPr lang="fr-FR" dirty="0"/>
              <a:t>?</a:t>
            </a:r>
            <a:endParaRPr lang="en-US" dirty="0"/>
          </a:p>
        </p:txBody>
      </p:sp>
      <p:sp>
        <p:nvSpPr>
          <p:cNvPr id="3" name="Content Placeholder 2">
            <a:extLst>
              <a:ext uri="{FF2B5EF4-FFF2-40B4-BE49-F238E27FC236}">
                <a16:creationId xmlns:a16="http://schemas.microsoft.com/office/drawing/2014/main" id="{9FBED4AA-A73B-2A2B-56F4-1FE5568F3AE7}"/>
              </a:ext>
            </a:extLst>
          </p:cNvPr>
          <p:cNvSpPr>
            <a:spLocks noGrp="1"/>
          </p:cNvSpPr>
          <p:nvPr>
            <p:ph idx="1"/>
          </p:nvPr>
        </p:nvSpPr>
        <p:spPr>
          <a:xfrm>
            <a:off x="913795" y="1999689"/>
            <a:ext cx="10353762" cy="4517652"/>
          </a:xfrm>
        </p:spPr>
        <p:txBody>
          <a:bodyPr>
            <a:normAutofit fontScale="92500" lnSpcReduction="20000"/>
          </a:bodyPr>
          <a:lstStyle/>
          <a:p>
            <a:r>
              <a:rPr lang="en-US" sz="2400" dirty="0"/>
              <a:t>CSRF, or </a:t>
            </a:r>
            <a:r>
              <a:rPr lang="en-US" sz="2000" dirty="0"/>
              <a:t>Cross-Site Request Forgery,</a:t>
            </a:r>
            <a:r>
              <a:rPr lang="en-US" sz="2400" dirty="0"/>
              <a:t> attacks occur when a malicious website or program causes a user's web browser to perform an unwanted action on a trusted site where the user is currently authenticated. </a:t>
            </a:r>
          </a:p>
          <a:p>
            <a:endParaRPr lang="en-US" sz="2400" dirty="0"/>
          </a:p>
          <a:p>
            <a:r>
              <a:rPr lang="en-US" sz="2400" dirty="0"/>
              <a:t>This could be anything from changing email addresses or resetting password, to transferring funds, depending on the functions available in the vulnerable application.</a:t>
            </a:r>
          </a:p>
          <a:p>
            <a:endParaRPr lang="en-US" sz="2400" dirty="0"/>
          </a:p>
          <a:p>
            <a:r>
              <a:rPr lang="en-US" sz="2400" dirty="0"/>
              <a:t>Many modern frameworks include built-in protections against CSRF. But CSRF remains a risk, particularly for legacy systems or systems where CSRF protections aren't properly implemented. It is still a vulnerability that developers need to be aware of and protect against.</a:t>
            </a:r>
          </a:p>
        </p:txBody>
      </p:sp>
    </p:spTree>
    <p:extLst>
      <p:ext uri="{BB962C8B-B14F-4D97-AF65-F5344CB8AC3E}">
        <p14:creationId xmlns:p14="http://schemas.microsoft.com/office/powerpoint/2010/main" val="2083617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B928C-1709-28B2-8376-D79120F3D6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A77E4-0219-EB87-F203-B296AD18485E}"/>
              </a:ext>
            </a:extLst>
          </p:cNvPr>
          <p:cNvSpPr>
            <a:spLocks noGrp="1"/>
          </p:cNvSpPr>
          <p:nvPr>
            <p:ph type="title"/>
          </p:nvPr>
        </p:nvSpPr>
        <p:spPr>
          <a:xfrm>
            <a:off x="1161166" y="107576"/>
            <a:ext cx="9596481" cy="914401"/>
          </a:xfrm>
        </p:spPr>
        <p:txBody>
          <a:bodyPr/>
          <a:lstStyle/>
          <a:p>
            <a:r>
              <a:rPr lang="fr-FR" dirty="0"/>
              <a:t>CSRF, </a:t>
            </a:r>
            <a:r>
              <a:rPr lang="fr-FR" dirty="0" err="1"/>
              <a:t>examples</a:t>
            </a:r>
            <a:endParaRPr lang="en-US" dirty="0"/>
          </a:p>
        </p:txBody>
      </p:sp>
      <p:pic>
        <p:nvPicPr>
          <p:cNvPr id="7" name="Picture 6">
            <a:extLst>
              <a:ext uri="{FF2B5EF4-FFF2-40B4-BE49-F238E27FC236}">
                <a16:creationId xmlns:a16="http://schemas.microsoft.com/office/drawing/2014/main" id="{9C1AC977-AEB0-7FC5-A6D0-087B8A9FFB99}"/>
              </a:ext>
            </a:extLst>
          </p:cNvPr>
          <p:cNvPicPr>
            <a:picLocks noChangeAspect="1"/>
          </p:cNvPicPr>
          <p:nvPr/>
        </p:nvPicPr>
        <p:blipFill>
          <a:blip r:embed="rId2"/>
          <a:stretch>
            <a:fillRect/>
          </a:stretch>
        </p:blipFill>
        <p:spPr>
          <a:xfrm>
            <a:off x="272003" y="1141639"/>
            <a:ext cx="6896698" cy="5524979"/>
          </a:xfrm>
          <a:prstGeom prst="rect">
            <a:avLst/>
          </a:prstGeom>
          <a:ln>
            <a:solidFill>
              <a:schemeClr val="tx1"/>
            </a:solidFill>
          </a:ln>
        </p:spPr>
      </p:pic>
      <p:sp>
        <p:nvSpPr>
          <p:cNvPr id="8" name="TextBox 7">
            <a:extLst>
              <a:ext uri="{FF2B5EF4-FFF2-40B4-BE49-F238E27FC236}">
                <a16:creationId xmlns:a16="http://schemas.microsoft.com/office/drawing/2014/main" id="{77CBE2CB-44DF-CD74-27CE-F5EC9B9EBC97}"/>
              </a:ext>
            </a:extLst>
          </p:cNvPr>
          <p:cNvSpPr txBox="1"/>
          <p:nvPr/>
        </p:nvSpPr>
        <p:spPr>
          <a:xfrm>
            <a:off x="3603812" y="1237129"/>
            <a:ext cx="3460563" cy="369332"/>
          </a:xfrm>
          <a:prstGeom prst="rect">
            <a:avLst/>
          </a:prstGeom>
          <a:noFill/>
          <a:ln>
            <a:solidFill>
              <a:schemeClr val="tx1"/>
            </a:solidFill>
          </a:ln>
        </p:spPr>
        <p:txBody>
          <a:bodyPr wrap="none" rtlCol="0">
            <a:spAutoFit/>
          </a:bodyPr>
          <a:lstStyle/>
          <a:p>
            <a:r>
              <a:rPr lang="fr-FR" dirty="0"/>
              <a:t>https://mybank.com/transfer.php</a:t>
            </a:r>
            <a:endParaRPr lang="en-US" dirty="0"/>
          </a:p>
        </p:txBody>
      </p:sp>
      <p:pic>
        <p:nvPicPr>
          <p:cNvPr id="10" name="Picture 9">
            <a:extLst>
              <a:ext uri="{FF2B5EF4-FFF2-40B4-BE49-F238E27FC236}">
                <a16:creationId xmlns:a16="http://schemas.microsoft.com/office/drawing/2014/main" id="{BD477D97-41A9-35FD-1E4E-526A5063A5B8}"/>
              </a:ext>
            </a:extLst>
          </p:cNvPr>
          <p:cNvPicPr>
            <a:picLocks noChangeAspect="1"/>
          </p:cNvPicPr>
          <p:nvPr/>
        </p:nvPicPr>
        <p:blipFill>
          <a:blip r:embed="rId3"/>
          <a:stretch>
            <a:fillRect/>
          </a:stretch>
        </p:blipFill>
        <p:spPr>
          <a:xfrm>
            <a:off x="3603812" y="2427814"/>
            <a:ext cx="7948349" cy="3193057"/>
          </a:xfrm>
          <a:prstGeom prst="rect">
            <a:avLst/>
          </a:prstGeom>
          <a:ln>
            <a:solidFill>
              <a:schemeClr val="tx1"/>
            </a:solidFill>
          </a:ln>
        </p:spPr>
      </p:pic>
      <p:sp>
        <p:nvSpPr>
          <p:cNvPr id="11" name="TextBox 10">
            <a:extLst>
              <a:ext uri="{FF2B5EF4-FFF2-40B4-BE49-F238E27FC236}">
                <a16:creationId xmlns:a16="http://schemas.microsoft.com/office/drawing/2014/main" id="{7B07B242-9B82-039F-B21E-2B35A814F4EF}"/>
              </a:ext>
            </a:extLst>
          </p:cNvPr>
          <p:cNvSpPr txBox="1"/>
          <p:nvPr/>
        </p:nvSpPr>
        <p:spPr>
          <a:xfrm>
            <a:off x="7718616" y="2554942"/>
            <a:ext cx="3708516" cy="369332"/>
          </a:xfrm>
          <a:prstGeom prst="rect">
            <a:avLst/>
          </a:prstGeom>
          <a:noFill/>
          <a:ln>
            <a:solidFill>
              <a:schemeClr val="tx1"/>
            </a:solidFill>
          </a:ln>
        </p:spPr>
        <p:txBody>
          <a:bodyPr wrap="none" rtlCol="0">
            <a:spAutoFit/>
          </a:bodyPr>
          <a:lstStyle/>
          <a:p>
            <a:r>
              <a:rPr lang="fr-FR" dirty="0"/>
              <a:t>https://freedownloads.com/gpt.php</a:t>
            </a:r>
            <a:endParaRPr lang="en-US" dirty="0"/>
          </a:p>
        </p:txBody>
      </p:sp>
    </p:spTree>
    <p:extLst>
      <p:ext uri="{BB962C8B-B14F-4D97-AF65-F5344CB8AC3E}">
        <p14:creationId xmlns:p14="http://schemas.microsoft.com/office/powerpoint/2010/main" val="246358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50043-7102-733C-BA05-232A391B63F8}"/>
              </a:ext>
            </a:extLst>
          </p:cNvPr>
          <p:cNvSpPr>
            <a:spLocks noGrp="1"/>
          </p:cNvSpPr>
          <p:nvPr>
            <p:ph type="title"/>
          </p:nvPr>
        </p:nvSpPr>
        <p:spPr/>
        <p:txBody>
          <a:bodyPr/>
          <a:lstStyle/>
          <a:p>
            <a:r>
              <a:rPr lang="fr-FR" dirty="0"/>
              <a:t>CSRF, </a:t>
            </a:r>
            <a:r>
              <a:rPr lang="fr-FR" dirty="0" err="1"/>
              <a:t>examples</a:t>
            </a:r>
            <a:r>
              <a:rPr lang="fr-FR" dirty="0"/>
              <a:t> 2</a:t>
            </a:r>
            <a:endParaRPr lang="en-US" dirty="0"/>
          </a:p>
        </p:txBody>
      </p:sp>
      <p:sp>
        <p:nvSpPr>
          <p:cNvPr id="3" name="Content Placeholder 2">
            <a:extLst>
              <a:ext uri="{FF2B5EF4-FFF2-40B4-BE49-F238E27FC236}">
                <a16:creationId xmlns:a16="http://schemas.microsoft.com/office/drawing/2014/main" id="{71D13A46-8813-23DE-EB2D-D72040CC5A4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1AB63AD-2BF3-7BE6-7935-843438F1F9FB}"/>
              </a:ext>
            </a:extLst>
          </p:cNvPr>
          <p:cNvPicPr>
            <a:picLocks noChangeAspect="1"/>
          </p:cNvPicPr>
          <p:nvPr/>
        </p:nvPicPr>
        <p:blipFill>
          <a:blip r:embed="rId2"/>
          <a:stretch>
            <a:fillRect/>
          </a:stretch>
        </p:blipFill>
        <p:spPr>
          <a:xfrm>
            <a:off x="591561" y="1866900"/>
            <a:ext cx="9690956" cy="4744431"/>
          </a:xfrm>
          <a:prstGeom prst="rect">
            <a:avLst/>
          </a:prstGeom>
          <a:ln>
            <a:solidFill>
              <a:schemeClr val="tx1"/>
            </a:solidFill>
          </a:ln>
        </p:spPr>
      </p:pic>
      <p:sp>
        <p:nvSpPr>
          <p:cNvPr id="6" name="TextBox 5">
            <a:extLst>
              <a:ext uri="{FF2B5EF4-FFF2-40B4-BE49-F238E27FC236}">
                <a16:creationId xmlns:a16="http://schemas.microsoft.com/office/drawing/2014/main" id="{A8CCBF27-71B7-ABA8-E444-1818DEEB388A}"/>
              </a:ext>
            </a:extLst>
          </p:cNvPr>
          <p:cNvSpPr txBox="1"/>
          <p:nvPr/>
        </p:nvSpPr>
        <p:spPr>
          <a:xfrm>
            <a:off x="7146237" y="2354804"/>
            <a:ext cx="4121320" cy="1200329"/>
          </a:xfrm>
          <a:prstGeom prst="rect">
            <a:avLst/>
          </a:prstGeom>
          <a:solidFill>
            <a:schemeClr val="bg1"/>
          </a:solidFill>
          <a:ln>
            <a:solidFill>
              <a:schemeClr val="tx1"/>
            </a:solidFill>
          </a:ln>
        </p:spPr>
        <p:txBody>
          <a:bodyPr wrap="square" rtlCol="0">
            <a:spAutoFit/>
          </a:bodyPr>
          <a:lstStyle/>
          <a:p>
            <a:r>
              <a:rPr lang="en-US" dirty="0"/>
              <a:t>In Ajax, user interaction is not always necessary. As soon as you land on the page, the Ajax call can automatically execute.</a:t>
            </a:r>
          </a:p>
        </p:txBody>
      </p:sp>
    </p:spTree>
    <p:extLst>
      <p:ext uri="{BB962C8B-B14F-4D97-AF65-F5344CB8AC3E}">
        <p14:creationId xmlns:p14="http://schemas.microsoft.com/office/powerpoint/2010/main" val="270354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FA236-8D97-C03A-DCF2-4C7D6EA61F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07C8C3-5AAC-AA69-63DA-CAB76AA46F30}"/>
              </a:ext>
            </a:extLst>
          </p:cNvPr>
          <p:cNvSpPr>
            <a:spLocks noGrp="1"/>
          </p:cNvSpPr>
          <p:nvPr>
            <p:ph type="title"/>
          </p:nvPr>
        </p:nvSpPr>
        <p:spPr/>
        <p:txBody>
          <a:bodyPr/>
          <a:lstStyle/>
          <a:p>
            <a:r>
              <a:rPr lang="fr-FR" dirty="0"/>
              <a:t>CSRF, </a:t>
            </a:r>
            <a:r>
              <a:rPr lang="fr-FR" dirty="0" err="1"/>
              <a:t>prevention</a:t>
            </a:r>
            <a:endParaRPr lang="en-US" dirty="0"/>
          </a:p>
        </p:txBody>
      </p:sp>
      <p:sp>
        <p:nvSpPr>
          <p:cNvPr id="3" name="Content Placeholder 2">
            <a:extLst>
              <a:ext uri="{FF2B5EF4-FFF2-40B4-BE49-F238E27FC236}">
                <a16:creationId xmlns:a16="http://schemas.microsoft.com/office/drawing/2014/main" id="{27A10A83-D030-95BC-8900-C20032989938}"/>
              </a:ext>
            </a:extLst>
          </p:cNvPr>
          <p:cNvSpPr>
            <a:spLocks noGrp="1"/>
          </p:cNvSpPr>
          <p:nvPr>
            <p:ph idx="1"/>
          </p:nvPr>
        </p:nvSpPr>
        <p:spPr>
          <a:xfrm>
            <a:off x="913795" y="1999689"/>
            <a:ext cx="10353762" cy="4696946"/>
          </a:xfrm>
        </p:spPr>
        <p:txBody>
          <a:bodyPr>
            <a:normAutofit lnSpcReduction="10000"/>
          </a:bodyPr>
          <a:lstStyle/>
          <a:p>
            <a:pPr marR="0" lvl="0" fontAlgn="base">
              <a:tabLst/>
            </a:pPr>
            <a:r>
              <a:rPr lang="en-US" altLang="en-US" sz="2400" dirty="0"/>
              <a:t>Use Anti-CSRF Tokens: A unique token is generated by the server and included as a hidden field in the form. </a:t>
            </a:r>
          </a:p>
          <a:p>
            <a:pPr marR="0" lvl="0" fontAlgn="base">
              <a:tabLst/>
            </a:pPr>
            <a:r>
              <a:rPr lang="en-US" altLang="en-US" sz="2400" dirty="0"/>
              <a:t>Check the </a:t>
            </a:r>
            <a:r>
              <a:rPr lang="en-US" altLang="en-US" sz="2400" dirty="0" err="1"/>
              <a:t>Referer</a:t>
            </a:r>
            <a:r>
              <a:rPr lang="en-US" altLang="en-US" sz="2400" dirty="0"/>
              <a:t> Header: By verifying that the request is coming from the same origin.</a:t>
            </a:r>
          </a:p>
          <a:p>
            <a:pPr fontAlgn="base"/>
            <a:r>
              <a:rPr lang="en-US" sz="2400" dirty="0"/>
              <a:t>Require Re-authentication for Sensitive Actions: For actions that are very sensitive (like changing a password or making a payment), require the user to re-enter their password, or use a multi-factor authentication method.</a:t>
            </a:r>
          </a:p>
          <a:p>
            <a:pPr fontAlgn="base"/>
            <a:r>
              <a:rPr lang="en-US" sz="2400" dirty="0"/>
              <a:t>Use Framework-Specific Anti-CSRF Features: Many web development frameworks (like Django, Rails, Spring) have built-in mechanisms to protect against CSRF.</a:t>
            </a:r>
          </a:p>
          <a:p>
            <a:endParaRPr lang="en-US" sz="2400" dirty="0"/>
          </a:p>
        </p:txBody>
      </p:sp>
    </p:spTree>
    <p:extLst>
      <p:ext uri="{BB962C8B-B14F-4D97-AF65-F5344CB8AC3E}">
        <p14:creationId xmlns:p14="http://schemas.microsoft.com/office/powerpoint/2010/main" val="2996046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665C3-91AE-A9D4-5B8B-70535FCFA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A0AD6-F00B-6F08-D8C6-434D252DC2BC}"/>
              </a:ext>
            </a:extLst>
          </p:cNvPr>
          <p:cNvSpPr>
            <a:spLocks noGrp="1"/>
          </p:cNvSpPr>
          <p:nvPr>
            <p:ph type="title"/>
          </p:nvPr>
        </p:nvSpPr>
        <p:spPr/>
        <p:txBody>
          <a:bodyPr>
            <a:normAutofit/>
          </a:bodyPr>
          <a:lstStyle/>
          <a:p>
            <a:r>
              <a:rPr lang="fr-FR" dirty="0"/>
              <a:t>XXE, </a:t>
            </a:r>
            <a:r>
              <a:rPr lang="fr-FR" dirty="0" err="1"/>
              <a:t>what</a:t>
            </a:r>
            <a:r>
              <a:rPr lang="fr-FR" dirty="0"/>
              <a:t>?</a:t>
            </a:r>
            <a:endParaRPr lang="en-US" dirty="0"/>
          </a:p>
        </p:txBody>
      </p:sp>
      <p:sp>
        <p:nvSpPr>
          <p:cNvPr id="3" name="Content Placeholder 2">
            <a:extLst>
              <a:ext uri="{FF2B5EF4-FFF2-40B4-BE49-F238E27FC236}">
                <a16:creationId xmlns:a16="http://schemas.microsoft.com/office/drawing/2014/main" id="{6FDF5A48-0AFD-6C62-4900-DA5E8A0814BC}"/>
              </a:ext>
            </a:extLst>
          </p:cNvPr>
          <p:cNvSpPr>
            <a:spLocks noGrp="1"/>
          </p:cNvSpPr>
          <p:nvPr>
            <p:ph idx="1"/>
          </p:nvPr>
        </p:nvSpPr>
        <p:spPr>
          <a:xfrm>
            <a:off x="913795" y="1999689"/>
            <a:ext cx="10353762" cy="4517652"/>
          </a:xfrm>
        </p:spPr>
        <p:txBody>
          <a:bodyPr>
            <a:normAutofit/>
          </a:bodyPr>
          <a:lstStyle/>
          <a:p>
            <a:r>
              <a:rPr lang="en-US" sz="2400" dirty="0"/>
              <a:t>An XML </a:t>
            </a:r>
            <a:r>
              <a:rPr lang="en-US" sz="2400" dirty="0" err="1"/>
              <a:t>eXternal</a:t>
            </a:r>
            <a:r>
              <a:rPr lang="en-US" sz="2400" dirty="0"/>
              <a:t> Entity (XXE) attack is a type of attack against an application that parses XML input. This attack occurs when XML input containing a reference to an external entity is processed by a weakly configured XML parser. </a:t>
            </a:r>
          </a:p>
          <a:p>
            <a:endParaRPr lang="en-US" sz="2400" dirty="0"/>
          </a:p>
          <a:p>
            <a:r>
              <a:rPr lang="en-US" sz="2400" dirty="0"/>
              <a:t>XXE attacks can lead to sensitive data disclosure, denial of service, server side request forgery, and other system impacts.</a:t>
            </a:r>
          </a:p>
          <a:p>
            <a:endParaRPr lang="en-US" sz="2400" dirty="0"/>
          </a:p>
          <a:p>
            <a:endParaRPr lang="en-US" sz="2400" dirty="0"/>
          </a:p>
        </p:txBody>
      </p:sp>
      <p:pic>
        <p:nvPicPr>
          <p:cNvPr id="5" name="Picture 4">
            <a:extLst>
              <a:ext uri="{FF2B5EF4-FFF2-40B4-BE49-F238E27FC236}">
                <a16:creationId xmlns:a16="http://schemas.microsoft.com/office/drawing/2014/main" id="{A42A0609-5B09-B783-7590-3DF10AABF431}"/>
              </a:ext>
            </a:extLst>
          </p:cNvPr>
          <p:cNvPicPr>
            <a:picLocks noChangeAspect="1"/>
          </p:cNvPicPr>
          <p:nvPr/>
        </p:nvPicPr>
        <p:blipFill>
          <a:blip r:embed="rId2"/>
          <a:stretch>
            <a:fillRect/>
          </a:stretch>
        </p:blipFill>
        <p:spPr>
          <a:xfrm>
            <a:off x="1637883" y="2956756"/>
            <a:ext cx="8027044" cy="2843923"/>
          </a:xfrm>
          <a:prstGeom prst="rect">
            <a:avLst/>
          </a:prstGeom>
        </p:spPr>
      </p:pic>
      <p:pic>
        <p:nvPicPr>
          <p:cNvPr id="6" name="Picture 5">
            <a:extLst>
              <a:ext uri="{FF2B5EF4-FFF2-40B4-BE49-F238E27FC236}">
                <a16:creationId xmlns:a16="http://schemas.microsoft.com/office/drawing/2014/main" id="{5C74BA26-3809-BC43-2DED-6BD6A0AB2921}"/>
              </a:ext>
            </a:extLst>
          </p:cNvPr>
          <p:cNvPicPr>
            <a:picLocks noChangeAspect="1"/>
          </p:cNvPicPr>
          <p:nvPr/>
        </p:nvPicPr>
        <p:blipFill>
          <a:blip r:embed="rId3"/>
          <a:stretch>
            <a:fillRect/>
          </a:stretch>
        </p:blipFill>
        <p:spPr>
          <a:xfrm>
            <a:off x="1637883" y="71718"/>
            <a:ext cx="7673545" cy="6858000"/>
          </a:xfrm>
          <a:prstGeom prst="rect">
            <a:avLst/>
          </a:prstGeom>
        </p:spPr>
      </p:pic>
      <p:pic>
        <p:nvPicPr>
          <p:cNvPr id="8" name="Picture 7">
            <a:extLst>
              <a:ext uri="{FF2B5EF4-FFF2-40B4-BE49-F238E27FC236}">
                <a16:creationId xmlns:a16="http://schemas.microsoft.com/office/drawing/2014/main" id="{DE38C162-35CD-C56D-0EE4-82F18E17362D}"/>
              </a:ext>
            </a:extLst>
          </p:cNvPr>
          <p:cNvPicPr>
            <a:picLocks noChangeAspect="1"/>
          </p:cNvPicPr>
          <p:nvPr/>
        </p:nvPicPr>
        <p:blipFill>
          <a:blip r:embed="rId4"/>
          <a:stretch>
            <a:fillRect/>
          </a:stretch>
        </p:blipFill>
        <p:spPr>
          <a:xfrm>
            <a:off x="6090676" y="2132809"/>
            <a:ext cx="4724809" cy="2735817"/>
          </a:xfrm>
          <a:prstGeom prst="rect">
            <a:avLst/>
          </a:prstGeom>
        </p:spPr>
      </p:pic>
    </p:spTree>
    <p:extLst>
      <p:ext uri="{BB962C8B-B14F-4D97-AF65-F5344CB8AC3E}">
        <p14:creationId xmlns:p14="http://schemas.microsoft.com/office/powerpoint/2010/main" val="407243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C4691-EFF9-DF8D-4C8B-A23D81430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447096-621E-5034-43E2-EA86C0FF74DB}"/>
              </a:ext>
            </a:extLst>
          </p:cNvPr>
          <p:cNvSpPr>
            <a:spLocks noGrp="1"/>
          </p:cNvSpPr>
          <p:nvPr>
            <p:ph type="title"/>
          </p:nvPr>
        </p:nvSpPr>
        <p:spPr/>
        <p:txBody>
          <a:bodyPr>
            <a:normAutofit/>
          </a:bodyPr>
          <a:lstStyle/>
          <a:p>
            <a:r>
              <a:rPr lang="fr-FR" dirty="0" err="1"/>
              <a:t>Why</a:t>
            </a:r>
            <a:r>
              <a:rPr lang="fr-FR" dirty="0"/>
              <a:t> </a:t>
            </a:r>
            <a:r>
              <a:rPr lang="fr-FR" dirty="0" err="1"/>
              <a:t>this</a:t>
            </a:r>
            <a:r>
              <a:rPr lang="fr-FR" dirty="0"/>
              <a:t> </a:t>
            </a:r>
            <a:r>
              <a:rPr lang="fr-FR" dirty="0" err="1"/>
              <a:t>is</a:t>
            </a:r>
            <a:r>
              <a:rPr lang="fr-FR" dirty="0"/>
              <a:t> </a:t>
            </a:r>
            <a:r>
              <a:rPr lang="fr-FR" dirty="0" err="1"/>
              <a:t>dangerous</a:t>
            </a:r>
            <a:r>
              <a:rPr lang="fr-FR" dirty="0"/>
              <a:t>?</a:t>
            </a:r>
            <a:endParaRPr lang="en-US" dirty="0"/>
          </a:p>
        </p:txBody>
      </p:sp>
      <p:pic>
        <p:nvPicPr>
          <p:cNvPr id="8" name="Picture 7">
            <a:extLst>
              <a:ext uri="{FF2B5EF4-FFF2-40B4-BE49-F238E27FC236}">
                <a16:creationId xmlns:a16="http://schemas.microsoft.com/office/drawing/2014/main" id="{CCD3AA81-3FD2-BA94-5730-5E1B369964C4}"/>
              </a:ext>
            </a:extLst>
          </p:cNvPr>
          <p:cNvPicPr>
            <a:picLocks noChangeAspect="1"/>
          </p:cNvPicPr>
          <p:nvPr/>
        </p:nvPicPr>
        <p:blipFill>
          <a:blip r:embed="rId2"/>
          <a:stretch>
            <a:fillRect/>
          </a:stretch>
        </p:blipFill>
        <p:spPr>
          <a:xfrm>
            <a:off x="5271443" y="1866900"/>
            <a:ext cx="4724809" cy="2735817"/>
          </a:xfrm>
          <a:prstGeom prst="rect">
            <a:avLst/>
          </a:prstGeom>
          <a:ln>
            <a:solidFill>
              <a:schemeClr val="tx1"/>
            </a:solidFill>
          </a:ln>
        </p:spPr>
      </p:pic>
      <p:pic>
        <p:nvPicPr>
          <p:cNvPr id="10" name="Picture 9">
            <a:extLst>
              <a:ext uri="{FF2B5EF4-FFF2-40B4-BE49-F238E27FC236}">
                <a16:creationId xmlns:a16="http://schemas.microsoft.com/office/drawing/2014/main" id="{02971BF3-9198-4DA4-CCA4-86F95CC0D0AA}"/>
              </a:ext>
            </a:extLst>
          </p:cNvPr>
          <p:cNvPicPr>
            <a:picLocks noChangeAspect="1"/>
          </p:cNvPicPr>
          <p:nvPr/>
        </p:nvPicPr>
        <p:blipFill>
          <a:blip r:embed="rId3"/>
          <a:stretch>
            <a:fillRect/>
          </a:stretch>
        </p:blipFill>
        <p:spPr>
          <a:xfrm>
            <a:off x="695552" y="1920412"/>
            <a:ext cx="2499577" cy="1165961"/>
          </a:xfrm>
          <a:prstGeom prst="rect">
            <a:avLst/>
          </a:prstGeom>
          <a:ln>
            <a:solidFill>
              <a:schemeClr val="tx1"/>
            </a:solidFill>
          </a:ln>
        </p:spPr>
      </p:pic>
      <p:pic>
        <p:nvPicPr>
          <p:cNvPr id="14" name="Picture 13">
            <a:extLst>
              <a:ext uri="{FF2B5EF4-FFF2-40B4-BE49-F238E27FC236}">
                <a16:creationId xmlns:a16="http://schemas.microsoft.com/office/drawing/2014/main" id="{6FD7BB02-AD84-47C0-DB32-2088C15CDE3B}"/>
              </a:ext>
            </a:extLst>
          </p:cNvPr>
          <p:cNvPicPr>
            <a:picLocks noChangeAspect="1"/>
          </p:cNvPicPr>
          <p:nvPr/>
        </p:nvPicPr>
        <p:blipFill>
          <a:blip r:embed="rId4"/>
          <a:stretch>
            <a:fillRect/>
          </a:stretch>
        </p:blipFill>
        <p:spPr>
          <a:xfrm>
            <a:off x="5599222" y="4787905"/>
            <a:ext cx="3917019" cy="1867062"/>
          </a:xfrm>
          <a:prstGeom prst="rect">
            <a:avLst/>
          </a:prstGeom>
          <a:ln>
            <a:solidFill>
              <a:schemeClr val="tx1"/>
            </a:solidFill>
          </a:ln>
        </p:spPr>
      </p:pic>
      <p:pic>
        <p:nvPicPr>
          <p:cNvPr id="16" name="Picture 15">
            <a:extLst>
              <a:ext uri="{FF2B5EF4-FFF2-40B4-BE49-F238E27FC236}">
                <a16:creationId xmlns:a16="http://schemas.microsoft.com/office/drawing/2014/main" id="{84494896-9DB5-F32F-CB3B-792DB6D53F4C}"/>
              </a:ext>
            </a:extLst>
          </p:cNvPr>
          <p:cNvPicPr>
            <a:picLocks noChangeAspect="1"/>
          </p:cNvPicPr>
          <p:nvPr/>
        </p:nvPicPr>
        <p:blipFill>
          <a:blip r:embed="rId5"/>
          <a:stretch>
            <a:fillRect/>
          </a:stretch>
        </p:blipFill>
        <p:spPr>
          <a:xfrm>
            <a:off x="2796749" y="3606148"/>
            <a:ext cx="2255715" cy="1867062"/>
          </a:xfrm>
          <a:prstGeom prst="rect">
            <a:avLst/>
          </a:prstGeom>
          <a:ln>
            <a:solidFill>
              <a:schemeClr val="tx1"/>
            </a:solidFill>
          </a:ln>
        </p:spPr>
      </p:pic>
      <p:sp>
        <p:nvSpPr>
          <p:cNvPr id="9" name="TextBox 8">
            <a:extLst>
              <a:ext uri="{FF2B5EF4-FFF2-40B4-BE49-F238E27FC236}">
                <a16:creationId xmlns:a16="http://schemas.microsoft.com/office/drawing/2014/main" id="{7BDF2EAA-A821-5C33-887D-D83EF7CDB4A9}"/>
              </a:ext>
            </a:extLst>
          </p:cNvPr>
          <p:cNvSpPr txBox="1"/>
          <p:nvPr/>
        </p:nvSpPr>
        <p:spPr>
          <a:xfrm>
            <a:off x="1618094" y="1920412"/>
            <a:ext cx="1577035" cy="369332"/>
          </a:xfrm>
          <a:prstGeom prst="rect">
            <a:avLst/>
          </a:prstGeom>
          <a:noFill/>
        </p:spPr>
        <p:txBody>
          <a:bodyPr wrap="none" rtlCol="0">
            <a:spAutoFit/>
          </a:bodyPr>
          <a:lstStyle/>
          <a:p>
            <a:r>
              <a:rPr lang="fr-FR" dirty="0"/>
              <a:t>Safe scenario</a:t>
            </a:r>
            <a:endParaRPr lang="en-US" dirty="0"/>
          </a:p>
        </p:txBody>
      </p:sp>
      <p:sp>
        <p:nvSpPr>
          <p:cNvPr id="11" name="TextBox 10">
            <a:extLst>
              <a:ext uri="{FF2B5EF4-FFF2-40B4-BE49-F238E27FC236}">
                <a16:creationId xmlns:a16="http://schemas.microsoft.com/office/drawing/2014/main" id="{AA43644D-4030-B631-7FC7-8E92AFD94EE2}"/>
              </a:ext>
            </a:extLst>
          </p:cNvPr>
          <p:cNvSpPr txBox="1"/>
          <p:nvPr/>
        </p:nvSpPr>
        <p:spPr>
          <a:xfrm>
            <a:off x="3165894" y="3543544"/>
            <a:ext cx="1996059" cy="369332"/>
          </a:xfrm>
          <a:prstGeom prst="rect">
            <a:avLst/>
          </a:prstGeom>
          <a:noFill/>
        </p:spPr>
        <p:txBody>
          <a:bodyPr wrap="none" rtlCol="0">
            <a:spAutoFit/>
          </a:bodyPr>
          <a:lstStyle/>
          <a:p>
            <a:r>
              <a:rPr lang="fr-FR" dirty="0"/>
              <a:t>Scenario </a:t>
            </a:r>
            <a:r>
              <a:rPr lang="fr-FR" dirty="0" err="1"/>
              <a:t>with</a:t>
            </a:r>
            <a:r>
              <a:rPr lang="fr-FR" dirty="0"/>
              <a:t> </a:t>
            </a:r>
            <a:r>
              <a:rPr lang="fr-FR" dirty="0" err="1"/>
              <a:t>risk</a:t>
            </a:r>
            <a:endParaRPr lang="en-US" dirty="0"/>
          </a:p>
        </p:txBody>
      </p:sp>
      <p:sp>
        <p:nvSpPr>
          <p:cNvPr id="12" name="TextBox 11">
            <a:extLst>
              <a:ext uri="{FF2B5EF4-FFF2-40B4-BE49-F238E27FC236}">
                <a16:creationId xmlns:a16="http://schemas.microsoft.com/office/drawing/2014/main" id="{E3371A8A-A66D-5C1C-F2D7-FD5517A57042}"/>
              </a:ext>
            </a:extLst>
          </p:cNvPr>
          <p:cNvSpPr txBox="1"/>
          <p:nvPr/>
        </p:nvSpPr>
        <p:spPr>
          <a:xfrm>
            <a:off x="7473641" y="4727488"/>
            <a:ext cx="2073003" cy="369332"/>
          </a:xfrm>
          <a:prstGeom prst="rect">
            <a:avLst/>
          </a:prstGeom>
          <a:noFill/>
        </p:spPr>
        <p:txBody>
          <a:bodyPr wrap="none" rtlCol="0">
            <a:spAutoFit/>
          </a:bodyPr>
          <a:lstStyle/>
          <a:p>
            <a:r>
              <a:rPr lang="fr-FR" dirty="0" err="1"/>
              <a:t>Malicious</a:t>
            </a:r>
            <a:r>
              <a:rPr lang="fr-FR" dirty="0"/>
              <a:t> scenario</a:t>
            </a:r>
            <a:endParaRPr lang="en-US" dirty="0"/>
          </a:p>
        </p:txBody>
      </p:sp>
    </p:spTree>
    <p:extLst>
      <p:ext uri="{BB962C8B-B14F-4D97-AF65-F5344CB8AC3E}">
        <p14:creationId xmlns:p14="http://schemas.microsoft.com/office/powerpoint/2010/main" val="306400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CFBD1-AA46-0C16-8A2C-48A13E2AD7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811FD7-A956-718C-68D6-98BC09B68FB9}"/>
              </a:ext>
            </a:extLst>
          </p:cNvPr>
          <p:cNvSpPr>
            <a:spLocks noGrp="1"/>
          </p:cNvSpPr>
          <p:nvPr>
            <p:ph type="title"/>
          </p:nvPr>
        </p:nvSpPr>
        <p:spPr/>
        <p:txBody>
          <a:bodyPr>
            <a:normAutofit/>
          </a:bodyPr>
          <a:lstStyle/>
          <a:p>
            <a:r>
              <a:rPr lang="fr-FR" dirty="0"/>
              <a:t>XXE, How to </a:t>
            </a:r>
            <a:r>
              <a:rPr lang="fr-FR" dirty="0" err="1"/>
              <a:t>prevent</a:t>
            </a:r>
            <a:r>
              <a:rPr lang="fr-FR" dirty="0"/>
              <a:t>?</a:t>
            </a:r>
            <a:endParaRPr lang="en-US" dirty="0"/>
          </a:p>
        </p:txBody>
      </p:sp>
      <p:pic>
        <p:nvPicPr>
          <p:cNvPr id="7" name="Picture 6">
            <a:extLst>
              <a:ext uri="{FF2B5EF4-FFF2-40B4-BE49-F238E27FC236}">
                <a16:creationId xmlns:a16="http://schemas.microsoft.com/office/drawing/2014/main" id="{EC8F3CEF-51E2-2B68-ABA1-9F7AA2830587}"/>
              </a:ext>
            </a:extLst>
          </p:cNvPr>
          <p:cNvPicPr>
            <a:picLocks noChangeAspect="1"/>
          </p:cNvPicPr>
          <p:nvPr/>
        </p:nvPicPr>
        <p:blipFill>
          <a:blip r:embed="rId2"/>
          <a:stretch>
            <a:fillRect/>
          </a:stretch>
        </p:blipFill>
        <p:spPr>
          <a:xfrm>
            <a:off x="1531542" y="2151530"/>
            <a:ext cx="9553598" cy="4267200"/>
          </a:xfrm>
          <a:prstGeom prst="rect">
            <a:avLst/>
          </a:prstGeom>
          <a:ln>
            <a:solidFill>
              <a:schemeClr val="tx1"/>
            </a:solidFill>
          </a:ln>
        </p:spPr>
      </p:pic>
    </p:spTree>
    <p:extLst>
      <p:ext uri="{BB962C8B-B14F-4D97-AF65-F5344CB8AC3E}">
        <p14:creationId xmlns:p14="http://schemas.microsoft.com/office/powerpoint/2010/main" val="273405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47CD-5CB4-2874-8C04-B53A29AEBD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93E48-DD23-CEAE-7642-6C22A19030F6}"/>
              </a:ext>
            </a:extLst>
          </p:cNvPr>
          <p:cNvSpPr>
            <a:spLocks noGrp="1"/>
          </p:cNvSpPr>
          <p:nvPr>
            <p:ph type="title"/>
          </p:nvPr>
        </p:nvSpPr>
        <p:spPr/>
        <p:txBody>
          <a:bodyPr/>
          <a:lstStyle/>
          <a:p>
            <a:r>
              <a:rPr lang="fr-FR" dirty="0"/>
              <a:t>Projet OWASP</a:t>
            </a:r>
            <a:endParaRPr lang="en-US" dirty="0"/>
          </a:p>
        </p:txBody>
      </p:sp>
      <p:sp>
        <p:nvSpPr>
          <p:cNvPr id="3" name="Content Placeholder 2">
            <a:extLst>
              <a:ext uri="{FF2B5EF4-FFF2-40B4-BE49-F238E27FC236}">
                <a16:creationId xmlns:a16="http://schemas.microsoft.com/office/drawing/2014/main" id="{DC1E7D39-5FD9-B032-F22B-1AD57EB3AF70}"/>
              </a:ext>
            </a:extLst>
          </p:cNvPr>
          <p:cNvSpPr>
            <a:spLocks noGrp="1"/>
          </p:cNvSpPr>
          <p:nvPr>
            <p:ph idx="1"/>
          </p:nvPr>
        </p:nvSpPr>
        <p:spPr>
          <a:xfrm>
            <a:off x="913795" y="2076450"/>
            <a:ext cx="10353762" cy="4494679"/>
          </a:xfrm>
        </p:spPr>
        <p:txBody>
          <a:bodyPr>
            <a:normAutofit/>
          </a:bodyPr>
          <a:lstStyle/>
          <a:p>
            <a:pPr algn="just"/>
            <a:r>
              <a:rPr lang="en-US" sz="1800" dirty="0">
                <a:effectLst/>
                <a:latin typeface="Times New Roman" panose="02020603050405020304" pitchFamily="18" charset="0"/>
              </a:rPr>
              <a:t>The OWASP project stands for the </a:t>
            </a:r>
            <a:r>
              <a:rPr lang="en-US" sz="1800" b="1" dirty="0">
                <a:effectLst/>
                <a:latin typeface="Times New Roman" panose="02020603050405020304" pitchFamily="18" charset="0"/>
              </a:rPr>
              <a:t>O</a:t>
            </a:r>
            <a:r>
              <a:rPr lang="en-US" sz="1800" dirty="0">
                <a:effectLst/>
                <a:latin typeface="Times New Roman" panose="02020603050405020304" pitchFamily="18" charset="0"/>
              </a:rPr>
              <a:t>pen </a:t>
            </a:r>
            <a:r>
              <a:rPr lang="en-US" sz="1800" b="1" dirty="0">
                <a:effectLst/>
                <a:latin typeface="Times New Roman" panose="02020603050405020304" pitchFamily="18" charset="0"/>
              </a:rPr>
              <a:t>W</a:t>
            </a:r>
            <a:r>
              <a:rPr lang="en-US" sz="1800" dirty="0">
                <a:effectLst/>
                <a:latin typeface="Times New Roman" panose="02020603050405020304" pitchFamily="18" charset="0"/>
              </a:rPr>
              <a:t>eb </a:t>
            </a:r>
            <a:r>
              <a:rPr lang="en-US" sz="1800" b="1" dirty="0">
                <a:effectLst/>
                <a:latin typeface="Times New Roman" panose="02020603050405020304" pitchFamily="18" charset="0"/>
              </a:rPr>
              <a:t>A</a:t>
            </a:r>
            <a:r>
              <a:rPr lang="en-US" sz="1800" dirty="0">
                <a:effectLst/>
                <a:latin typeface="Times New Roman" panose="02020603050405020304" pitchFamily="18" charset="0"/>
              </a:rPr>
              <a:t>pplication </a:t>
            </a:r>
            <a:r>
              <a:rPr lang="en-US" sz="1800" b="1" dirty="0">
                <a:effectLst/>
                <a:latin typeface="Times New Roman" panose="02020603050405020304" pitchFamily="18" charset="0"/>
              </a:rPr>
              <a:t>S</a:t>
            </a:r>
            <a:r>
              <a:rPr lang="en-US" sz="1800" dirty="0">
                <a:effectLst/>
                <a:latin typeface="Times New Roman" panose="02020603050405020304" pitchFamily="18" charset="0"/>
              </a:rPr>
              <a:t>ecurity </a:t>
            </a:r>
            <a:r>
              <a:rPr lang="en-US" sz="1800" b="1" dirty="0">
                <a:effectLst/>
                <a:latin typeface="Times New Roman" panose="02020603050405020304" pitchFamily="18" charset="0"/>
              </a:rPr>
              <a:t>P</a:t>
            </a:r>
            <a:r>
              <a:rPr lang="en-US" sz="1800" dirty="0">
                <a:effectLst/>
                <a:latin typeface="Times New Roman" panose="02020603050405020304" pitchFamily="18" charset="0"/>
              </a:rPr>
              <a:t>roject.</a:t>
            </a:r>
          </a:p>
          <a:p>
            <a:pPr algn="just"/>
            <a:endParaRPr lang="en-US" sz="1800" dirty="0">
              <a:effectLst/>
              <a:latin typeface="Times New Roman" panose="02020603050405020304" pitchFamily="18" charset="0"/>
            </a:endParaRPr>
          </a:p>
          <a:p>
            <a:pPr algn="just"/>
            <a:r>
              <a:rPr lang="en-US" sz="1800" dirty="0">
                <a:effectLst/>
                <a:latin typeface="Times New Roman" panose="02020603050405020304" pitchFamily="18" charset="0"/>
              </a:rPr>
              <a:t>It is a nonprofit foundation that works to improve the security of software. </a:t>
            </a:r>
          </a:p>
          <a:p>
            <a:pPr algn="just"/>
            <a:endParaRPr lang="en-US" sz="1800" dirty="0">
              <a:effectLst/>
              <a:latin typeface="Times New Roman" panose="02020603050405020304" pitchFamily="18" charset="0"/>
            </a:endParaRPr>
          </a:p>
          <a:p>
            <a:pPr algn="just"/>
            <a:r>
              <a:rPr lang="en-US" sz="1800" dirty="0">
                <a:effectLst/>
                <a:latin typeface="Times New Roman" panose="02020603050405020304" pitchFamily="18" charset="0"/>
              </a:rPr>
              <a:t>Through community-led open-source software projects, hundreds of local chapters worldwide, tens of thousands of members, and leading educational and training conferences, OWASP provides tools, documentation, forums, and other resources to help organizations, developers, and security professionals understand and enhance the security of web applications and software.</a:t>
            </a:r>
          </a:p>
        </p:txBody>
      </p:sp>
    </p:spTree>
    <p:extLst>
      <p:ext uri="{BB962C8B-B14F-4D97-AF65-F5344CB8AC3E}">
        <p14:creationId xmlns:p14="http://schemas.microsoft.com/office/powerpoint/2010/main" val="171304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141CC-768A-1C97-CF1F-ABEDBCC65DEE}"/>
              </a:ext>
            </a:extLst>
          </p:cNvPr>
          <p:cNvSpPr>
            <a:spLocks noGrp="1"/>
          </p:cNvSpPr>
          <p:nvPr>
            <p:ph type="title"/>
          </p:nvPr>
        </p:nvSpPr>
        <p:spPr/>
        <p:txBody>
          <a:bodyPr/>
          <a:lstStyle/>
          <a:p>
            <a:r>
              <a:rPr lang="fr-FR" dirty="0"/>
              <a:t>Projet OWASP – TOP 10</a:t>
            </a:r>
            <a:endParaRPr lang="en-US" dirty="0"/>
          </a:p>
        </p:txBody>
      </p:sp>
      <p:pic>
        <p:nvPicPr>
          <p:cNvPr id="4" name="Picture 3">
            <a:extLst>
              <a:ext uri="{FF2B5EF4-FFF2-40B4-BE49-F238E27FC236}">
                <a16:creationId xmlns:a16="http://schemas.microsoft.com/office/drawing/2014/main" id="{6A65E9F1-D7F9-C99A-D58F-9E08DEF56938}"/>
              </a:ext>
            </a:extLst>
          </p:cNvPr>
          <p:cNvPicPr>
            <a:picLocks noChangeAspect="1"/>
          </p:cNvPicPr>
          <p:nvPr/>
        </p:nvPicPr>
        <p:blipFill>
          <a:blip r:embed="rId2"/>
          <a:stretch>
            <a:fillRect/>
          </a:stretch>
        </p:blipFill>
        <p:spPr>
          <a:xfrm>
            <a:off x="533247" y="2619934"/>
            <a:ext cx="11334311" cy="3124201"/>
          </a:xfrm>
          <a:prstGeom prst="rect">
            <a:avLst/>
          </a:prstGeom>
        </p:spPr>
      </p:pic>
    </p:spTree>
    <p:extLst>
      <p:ext uri="{BB962C8B-B14F-4D97-AF65-F5344CB8AC3E}">
        <p14:creationId xmlns:p14="http://schemas.microsoft.com/office/powerpoint/2010/main" val="4171199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A6F84-865E-6E93-5242-1802140E5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6CE10-3691-3411-D31A-A0222CEEB534}"/>
              </a:ext>
            </a:extLst>
          </p:cNvPr>
          <p:cNvSpPr>
            <a:spLocks noGrp="1"/>
          </p:cNvSpPr>
          <p:nvPr>
            <p:ph type="title"/>
          </p:nvPr>
        </p:nvSpPr>
        <p:spPr>
          <a:xfrm>
            <a:off x="913795" y="609600"/>
            <a:ext cx="11040080" cy="1257300"/>
          </a:xfrm>
        </p:spPr>
        <p:txBody>
          <a:bodyPr>
            <a:normAutofit/>
          </a:bodyPr>
          <a:lstStyle/>
          <a:p>
            <a:r>
              <a:rPr lang="fr-FR" dirty="0"/>
              <a:t>Projet OWASP – Zed Attack Proxy (ZAP)</a:t>
            </a:r>
            <a:endParaRPr lang="en-US" dirty="0"/>
          </a:p>
        </p:txBody>
      </p:sp>
      <p:sp>
        <p:nvSpPr>
          <p:cNvPr id="5" name="Content Placeholder 2">
            <a:extLst>
              <a:ext uri="{FF2B5EF4-FFF2-40B4-BE49-F238E27FC236}">
                <a16:creationId xmlns:a16="http://schemas.microsoft.com/office/drawing/2014/main" id="{53536515-7AC0-D052-5620-A125A0E4A4D2}"/>
              </a:ext>
            </a:extLst>
          </p:cNvPr>
          <p:cNvSpPr>
            <a:spLocks noGrp="1"/>
          </p:cNvSpPr>
          <p:nvPr>
            <p:ph idx="1"/>
          </p:nvPr>
        </p:nvSpPr>
        <p:spPr>
          <a:xfrm>
            <a:off x="913795" y="2076450"/>
            <a:ext cx="10353762" cy="4494679"/>
          </a:xfrm>
        </p:spPr>
        <p:txBody>
          <a:bodyPr>
            <a:normAutofit/>
          </a:bodyPr>
          <a:lstStyle/>
          <a:p>
            <a:pPr algn="just"/>
            <a:r>
              <a:rPr lang="en-US" sz="1800" dirty="0">
                <a:effectLst/>
                <a:latin typeface="Times New Roman" panose="02020603050405020304" pitchFamily="18" charset="0"/>
              </a:rPr>
              <a:t>OWASP ZAP (Zed Attack Proxy) is a free, open-source security tool designed for </a:t>
            </a:r>
            <a:r>
              <a:rPr lang="en-US" sz="1800" b="1" dirty="0">
                <a:effectLst/>
                <a:latin typeface="Times New Roman" panose="02020603050405020304" pitchFamily="18" charset="0"/>
              </a:rPr>
              <a:t>finding vulnerabilities </a:t>
            </a:r>
            <a:r>
              <a:rPr lang="en-US" sz="1800" dirty="0">
                <a:effectLst/>
                <a:latin typeface="Times New Roman" panose="02020603050405020304" pitchFamily="18" charset="0"/>
              </a:rPr>
              <a:t>in web applications. </a:t>
            </a:r>
          </a:p>
          <a:p>
            <a:pPr algn="just"/>
            <a:endParaRPr lang="en-US" sz="1800" dirty="0">
              <a:effectLst/>
              <a:latin typeface="Times New Roman" panose="02020603050405020304" pitchFamily="18" charset="0"/>
            </a:endParaRPr>
          </a:p>
          <a:p>
            <a:pPr algn="just"/>
            <a:r>
              <a:rPr lang="en-US" sz="1800" dirty="0">
                <a:effectLst/>
                <a:latin typeface="Times New Roman" panose="02020603050405020304" pitchFamily="18" charset="0"/>
              </a:rPr>
              <a:t>ZAP is intended for use by security professionals and developers alike to help find security flaws in web apps before they are exploited by attackers. </a:t>
            </a:r>
          </a:p>
          <a:p>
            <a:pPr algn="just"/>
            <a:endParaRPr lang="en-US" sz="1800" dirty="0">
              <a:effectLst/>
              <a:latin typeface="Times New Roman" panose="02020603050405020304" pitchFamily="18" charset="0"/>
            </a:endParaRPr>
          </a:p>
          <a:p>
            <a:pPr algn="just"/>
            <a:r>
              <a:rPr lang="en-US" sz="1800" dirty="0">
                <a:effectLst/>
                <a:latin typeface="Times New Roman" panose="02020603050405020304" pitchFamily="18" charset="0"/>
              </a:rPr>
              <a:t>It is one of the most popular tools for security testing of web applications and offers a </a:t>
            </a:r>
          </a:p>
          <a:p>
            <a:pPr marL="36900" indent="0" algn="just">
              <a:buNone/>
            </a:pPr>
            <a:r>
              <a:rPr lang="en-US" sz="1800" dirty="0">
                <a:effectLst/>
                <a:latin typeface="Times New Roman" panose="02020603050405020304" pitchFamily="18" charset="0"/>
              </a:rPr>
              <a:t>range of features for web application security auditing</a:t>
            </a:r>
            <a:r>
              <a:rPr lang="en-US" sz="1400" dirty="0"/>
              <a:t>.</a:t>
            </a:r>
            <a:endParaRPr lang="en-US" sz="1800" dirty="0">
              <a:effectLst/>
              <a:latin typeface="Times New Roman" panose="02020603050405020304" pitchFamily="18" charset="0"/>
            </a:endParaRPr>
          </a:p>
        </p:txBody>
      </p:sp>
      <p:pic>
        <p:nvPicPr>
          <p:cNvPr id="10" name="Picture 9">
            <a:extLst>
              <a:ext uri="{FF2B5EF4-FFF2-40B4-BE49-F238E27FC236}">
                <a16:creationId xmlns:a16="http://schemas.microsoft.com/office/drawing/2014/main" id="{97B1C41B-55C4-B04F-6307-0921F64CECE8}"/>
              </a:ext>
            </a:extLst>
          </p:cNvPr>
          <p:cNvPicPr>
            <a:picLocks noChangeAspect="1"/>
          </p:cNvPicPr>
          <p:nvPr/>
        </p:nvPicPr>
        <p:blipFill>
          <a:blip r:embed="rId2"/>
          <a:stretch>
            <a:fillRect/>
          </a:stretch>
        </p:blipFill>
        <p:spPr>
          <a:xfrm>
            <a:off x="9658350" y="4342279"/>
            <a:ext cx="2438400" cy="2438400"/>
          </a:xfrm>
          <a:prstGeom prst="rect">
            <a:avLst/>
          </a:prstGeom>
        </p:spPr>
      </p:pic>
    </p:spTree>
    <p:extLst>
      <p:ext uri="{BB962C8B-B14F-4D97-AF65-F5344CB8AC3E}">
        <p14:creationId xmlns:p14="http://schemas.microsoft.com/office/powerpoint/2010/main" val="39664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5285-7C1D-EE95-51DE-247BE625EF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A45F0-7E57-EB57-A064-ADE5DE7994BC}"/>
              </a:ext>
            </a:extLst>
          </p:cNvPr>
          <p:cNvSpPr>
            <a:spLocks noGrp="1"/>
          </p:cNvSpPr>
          <p:nvPr>
            <p:ph type="title"/>
          </p:nvPr>
        </p:nvSpPr>
        <p:spPr>
          <a:xfrm>
            <a:off x="913795" y="609600"/>
            <a:ext cx="11040080" cy="1257300"/>
          </a:xfrm>
        </p:spPr>
        <p:txBody>
          <a:bodyPr>
            <a:normAutofit/>
          </a:bodyPr>
          <a:lstStyle/>
          <a:p>
            <a:r>
              <a:rPr lang="fr-FR" dirty="0"/>
              <a:t>Projet OWASP – Zed Attack Proxy (ZAP)</a:t>
            </a:r>
            <a:endParaRPr lang="en-US" dirty="0"/>
          </a:p>
        </p:txBody>
      </p:sp>
      <p:sp>
        <p:nvSpPr>
          <p:cNvPr id="5" name="Content Placeholder 2">
            <a:extLst>
              <a:ext uri="{FF2B5EF4-FFF2-40B4-BE49-F238E27FC236}">
                <a16:creationId xmlns:a16="http://schemas.microsoft.com/office/drawing/2014/main" id="{41133EE6-48AE-7761-B98E-CEDA54F7289E}"/>
              </a:ext>
            </a:extLst>
          </p:cNvPr>
          <p:cNvSpPr>
            <a:spLocks noGrp="1"/>
          </p:cNvSpPr>
          <p:nvPr>
            <p:ph idx="1"/>
          </p:nvPr>
        </p:nvSpPr>
        <p:spPr>
          <a:xfrm>
            <a:off x="913795" y="2076450"/>
            <a:ext cx="10353762" cy="4494679"/>
          </a:xfrm>
        </p:spPr>
        <p:txBody>
          <a:bodyPr>
            <a:normAutofit/>
          </a:bodyPr>
          <a:lstStyle/>
          <a:p>
            <a:pPr algn="just"/>
            <a:r>
              <a:rPr lang="en-US" sz="1800" dirty="0">
                <a:effectLst/>
                <a:latin typeface="Times New Roman" panose="02020603050405020304" pitchFamily="18" charset="0"/>
              </a:rPr>
              <a:t>OWASP ZAP (Zed Attack Proxy) is a free, open-source security tool designed for </a:t>
            </a:r>
            <a:r>
              <a:rPr lang="en-US" sz="1800" b="1" dirty="0">
                <a:effectLst/>
                <a:latin typeface="Times New Roman" panose="02020603050405020304" pitchFamily="18" charset="0"/>
              </a:rPr>
              <a:t>finding vulnerabilities </a:t>
            </a:r>
            <a:r>
              <a:rPr lang="en-US" sz="1800" dirty="0">
                <a:effectLst/>
                <a:latin typeface="Times New Roman" panose="02020603050405020304" pitchFamily="18" charset="0"/>
              </a:rPr>
              <a:t>in web applications. </a:t>
            </a:r>
          </a:p>
          <a:p>
            <a:pPr algn="just"/>
            <a:endParaRPr lang="en-US" sz="1800" dirty="0">
              <a:effectLst/>
              <a:latin typeface="Times New Roman" panose="02020603050405020304" pitchFamily="18" charset="0"/>
            </a:endParaRPr>
          </a:p>
          <a:p>
            <a:pPr algn="just"/>
            <a:r>
              <a:rPr lang="en-US" sz="1800" dirty="0">
                <a:effectLst/>
                <a:latin typeface="Times New Roman" panose="02020603050405020304" pitchFamily="18" charset="0"/>
              </a:rPr>
              <a:t>ZAP is intended for use by security professionals and developers alike to help find security flaws in web apps before they are exploited by attackers. </a:t>
            </a:r>
          </a:p>
          <a:p>
            <a:pPr algn="just"/>
            <a:endParaRPr lang="en-US" sz="1800" dirty="0">
              <a:effectLst/>
              <a:latin typeface="Times New Roman" panose="02020603050405020304" pitchFamily="18" charset="0"/>
            </a:endParaRPr>
          </a:p>
          <a:p>
            <a:pPr algn="just"/>
            <a:r>
              <a:rPr lang="en-US" sz="1800" dirty="0">
                <a:effectLst/>
                <a:latin typeface="Times New Roman" panose="02020603050405020304" pitchFamily="18" charset="0"/>
              </a:rPr>
              <a:t>It is one of the most popular tools for security testing of web applications and offers a </a:t>
            </a:r>
          </a:p>
          <a:p>
            <a:pPr marL="36900" indent="0" algn="just">
              <a:buNone/>
            </a:pPr>
            <a:r>
              <a:rPr lang="en-US" sz="1800" dirty="0">
                <a:effectLst/>
                <a:latin typeface="Times New Roman" panose="02020603050405020304" pitchFamily="18" charset="0"/>
              </a:rPr>
              <a:t>range of features for web application security auditing</a:t>
            </a:r>
            <a:r>
              <a:rPr lang="en-US" sz="1400" dirty="0"/>
              <a:t>.</a:t>
            </a:r>
            <a:endParaRPr lang="en-US" sz="1800" dirty="0">
              <a:effectLst/>
              <a:latin typeface="Times New Roman" panose="02020603050405020304" pitchFamily="18" charset="0"/>
            </a:endParaRPr>
          </a:p>
        </p:txBody>
      </p:sp>
      <p:pic>
        <p:nvPicPr>
          <p:cNvPr id="10" name="Picture 9">
            <a:extLst>
              <a:ext uri="{FF2B5EF4-FFF2-40B4-BE49-F238E27FC236}">
                <a16:creationId xmlns:a16="http://schemas.microsoft.com/office/drawing/2014/main" id="{9B00C55D-E985-8BFE-C0CC-934FBC8FE711}"/>
              </a:ext>
            </a:extLst>
          </p:cNvPr>
          <p:cNvPicPr>
            <a:picLocks noChangeAspect="1"/>
          </p:cNvPicPr>
          <p:nvPr/>
        </p:nvPicPr>
        <p:blipFill>
          <a:blip r:embed="rId2"/>
          <a:stretch>
            <a:fillRect/>
          </a:stretch>
        </p:blipFill>
        <p:spPr>
          <a:xfrm>
            <a:off x="9658350" y="4342279"/>
            <a:ext cx="2438400" cy="2438400"/>
          </a:xfrm>
          <a:prstGeom prst="rect">
            <a:avLst/>
          </a:prstGeom>
        </p:spPr>
      </p:pic>
      <p:pic>
        <p:nvPicPr>
          <p:cNvPr id="12" name="Picture 11">
            <a:extLst>
              <a:ext uri="{FF2B5EF4-FFF2-40B4-BE49-F238E27FC236}">
                <a16:creationId xmlns:a16="http://schemas.microsoft.com/office/drawing/2014/main" id="{AE122EBF-5F9B-5517-98A5-95D9E80B938A}"/>
              </a:ext>
            </a:extLst>
          </p:cNvPr>
          <p:cNvPicPr>
            <a:picLocks noChangeAspect="1"/>
          </p:cNvPicPr>
          <p:nvPr/>
        </p:nvPicPr>
        <p:blipFill>
          <a:blip r:embed="rId3"/>
          <a:stretch>
            <a:fillRect/>
          </a:stretch>
        </p:blipFill>
        <p:spPr>
          <a:xfrm>
            <a:off x="913795" y="77321"/>
            <a:ext cx="10534972" cy="6549895"/>
          </a:xfrm>
          <a:prstGeom prst="rect">
            <a:avLst/>
          </a:prstGeom>
        </p:spPr>
      </p:pic>
    </p:spTree>
    <p:extLst>
      <p:ext uri="{BB962C8B-B14F-4D97-AF65-F5344CB8AC3E}">
        <p14:creationId xmlns:p14="http://schemas.microsoft.com/office/powerpoint/2010/main" val="4080471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AC8F7-2697-AA6E-F19A-24C3BE901C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D2FCD8-4E73-FA58-3E2E-85C206ACD342}"/>
              </a:ext>
            </a:extLst>
          </p:cNvPr>
          <p:cNvSpPr>
            <a:spLocks noGrp="1"/>
          </p:cNvSpPr>
          <p:nvPr>
            <p:ph type="title"/>
          </p:nvPr>
        </p:nvSpPr>
        <p:spPr>
          <a:xfrm>
            <a:off x="913795" y="609600"/>
            <a:ext cx="11040080" cy="1257300"/>
          </a:xfrm>
        </p:spPr>
        <p:txBody>
          <a:bodyPr>
            <a:normAutofit/>
          </a:bodyPr>
          <a:lstStyle/>
          <a:p>
            <a:r>
              <a:rPr lang="fr-FR" dirty="0"/>
              <a:t>ZAP : Key </a:t>
            </a:r>
            <a:r>
              <a:rPr lang="fr-FR" dirty="0" err="1"/>
              <a:t>features</a:t>
            </a:r>
            <a:endParaRPr lang="en-US" dirty="0"/>
          </a:p>
        </p:txBody>
      </p:sp>
      <p:sp>
        <p:nvSpPr>
          <p:cNvPr id="5" name="Content Placeholder 2">
            <a:extLst>
              <a:ext uri="{FF2B5EF4-FFF2-40B4-BE49-F238E27FC236}">
                <a16:creationId xmlns:a16="http://schemas.microsoft.com/office/drawing/2014/main" id="{A35302CF-5A68-5A85-EEC2-97527CF91241}"/>
              </a:ext>
            </a:extLst>
          </p:cNvPr>
          <p:cNvSpPr>
            <a:spLocks noGrp="1"/>
          </p:cNvSpPr>
          <p:nvPr>
            <p:ph idx="1"/>
          </p:nvPr>
        </p:nvSpPr>
        <p:spPr>
          <a:xfrm>
            <a:off x="913795" y="2076450"/>
            <a:ext cx="10353762" cy="4494679"/>
          </a:xfrm>
        </p:spPr>
        <p:txBody>
          <a:bodyPr>
            <a:normAutofit fontScale="92500"/>
          </a:bodyPr>
          <a:lstStyle/>
          <a:p>
            <a:pPr algn="just"/>
            <a:r>
              <a:rPr lang="en-US" sz="1800" b="1" dirty="0">
                <a:effectLst/>
                <a:latin typeface="Times New Roman" panose="02020603050405020304" pitchFamily="18" charset="0"/>
              </a:rPr>
              <a:t>Automated Scanner</a:t>
            </a:r>
            <a:r>
              <a:rPr lang="en-US" sz="1800" dirty="0">
                <a:effectLst/>
                <a:latin typeface="Times New Roman" panose="02020603050405020304" pitchFamily="18" charset="0"/>
              </a:rPr>
              <a:t>: It can automatically find security vulnerabilities in web applications.</a:t>
            </a:r>
          </a:p>
          <a:p>
            <a:pPr algn="just"/>
            <a:r>
              <a:rPr lang="en-US" sz="1800" b="1" dirty="0">
                <a:effectLst/>
                <a:latin typeface="Times New Roman" panose="02020603050405020304" pitchFamily="18" charset="0"/>
              </a:rPr>
              <a:t>Manual Testing Support</a:t>
            </a:r>
            <a:r>
              <a:rPr lang="en-US" sz="1800" dirty="0">
                <a:effectLst/>
                <a:latin typeface="Times New Roman" panose="02020603050405020304" pitchFamily="18" charset="0"/>
              </a:rPr>
              <a:t>: It provides tools that help manually test for security vulnerabilities.</a:t>
            </a:r>
          </a:p>
          <a:p>
            <a:pPr algn="just"/>
            <a:r>
              <a:rPr lang="en-US" sz="1800" b="1" dirty="0">
                <a:effectLst/>
                <a:latin typeface="Times New Roman" panose="02020603050405020304" pitchFamily="18" charset="0"/>
              </a:rPr>
              <a:t>Spidering and AJAX Spidering</a:t>
            </a:r>
            <a:r>
              <a:rPr lang="en-US" sz="1800" dirty="0">
                <a:effectLst/>
                <a:latin typeface="Times New Roman" panose="02020603050405020304" pitchFamily="18" charset="0"/>
              </a:rPr>
              <a:t>: It can crawl web application to automatically discover its pages and functionalities.</a:t>
            </a:r>
          </a:p>
          <a:p>
            <a:pPr algn="just"/>
            <a:r>
              <a:rPr lang="en-US" sz="1800" b="1" dirty="0">
                <a:effectLst/>
                <a:latin typeface="Times New Roman" panose="02020603050405020304" pitchFamily="18" charset="0"/>
              </a:rPr>
              <a:t>Active and Passive Scanning</a:t>
            </a:r>
            <a:r>
              <a:rPr lang="en-US" sz="1800" dirty="0">
                <a:effectLst/>
                <a:latin typeface="Times New Roman" panose="02020603050405020304" pitchFamily="18" charset="0"/>
              </a:rPr>
              <a:t>: Passive scanning listens to traffic between the browser and the web application to identify issues without sending new requests, while active scanning sends requests to the application to find vulnerabilities.</a:t>
            </a:r>
          </a:p>
          <a:p>
            <a:pPr algn="just"/>
            <a:r>
              <a:rPr lang="en-US" sz="1800" b="1" dirty="0">
                <a:effectLst/>
                <a:latin typeface="Times New Roman" panose="02020603050405020304" pitchFamily="18" charset="0"/>
              </a:rPr>
              <a:t>Authentication</a:t>
            </a:r>
            <a:r>
              <a:rPr lang="en-US" sz="1800" dirty="0">
                <a:effectLst/>
                <a:latin typeface="Times New Roman" panose="02020603050405020304" pitchFamily="18" charset="0"/>
              </a:rPr>
              <a:t> Support: It supports multiple forms of authentication, making it possible to test applications that require login.</a:t>
            </a:r>
          </a:p>
          <a:p>
            <a:pPr algn="just"/>
            <a:r>
              <a:rPr lang="en-US" sz="1800" b="1" dirty="0">
                <a:effectLst/>
                <a:latin typeface="Times New Roman" panose="02020603050405020304" pitchFamily="18" charset="0"/>
              </a:rPr>
              <a:t>REST API</a:t>
            </a:r>
            <a:r>
              <a:rPr lang="en-US" sz="1800" dirty="0">
                <a:effectLst/>
                <a:latin typeface="Times New Roman" panose="02020603050405020304" pitchFamily="18" charset="0"/>
              </a:rPr>
              <a:t>: It offers a REST API that allows for integration with other tools and automation of security testing processes.</a:t>
            </a:r>
          </a:p>
          <a:p>
            <a:pPr algn="just"/>
            <a:r>
              <a:rPr lang="en-US" sz="1800" b="1" dirty="0">
                <a:effectLst/>
                <a:latin typeface="Times New Roman" panose="02020603050405020304" pitchFamily="18" charset="0"/>
              </a:rPr>
              <a:t>Extensible</a:t>
            </a:r>
            <a:r>
              <a:rPr lang="en-US" sz="1800" dirty="0">
                <a:effectLst/>
                <a:latin typeface="Times New Roman" panose="02020603050405020304" pitchFamily="18" charset="0"/>
              </a:rPr>
              <a:t>: Users can extend ZAP by writing their own plugins or scripts in several programming languages.</a:t>
            </a:r>
          </a:p>
          <a:p>
            <a:pPr algn="just"/>
            <a:endParaRPr lang="en-US" sz="1800" dirty="0">
              <a:effectLst/>
              <a:latin typeface="Times New Roman" panose="02020603050405020304" pitchFamily="18" charset="0"/>
            </a:endParaRPr>
          </a:p>
        </p:txBody>
      </p:sp>
      <p:pic>
        <p:nvPicPr>
          <p:cNvPr id="10" name="Picture 9">
            <a:extLst>
              <a:ext uri="{FF2B5EF4-FFF2-40B4-BE49-F238E27FC236}">
                <a16:creationId xmlns:a16="http://schemas.microsoft.com/office/drawing/2014/main" id="{6835E3B8-EB9D-205B-D91E-3B1BE4394EDD}"/>
              </a:ext>
            </a:extLst>
          </p:cNvPr>
          <p:cNvPicPr>
            <a:picLocks noChangeAspect="1"/>
          </p:cNvPicPr>
          <p:nvPr/>
        </p:nvPicPr>
        <p:blipFill>
          <a:blip r:embed="rId2"/>
          <a:stretch>
            <a:fillRect/>
          </a:stretch>
        </p:blipFill>
        <p:spPr>
          <a:xfrm>
            <a:off x="9382125" y="286871"/>
            <a:ext cx="2438400" cy="2438400"/>
          </a:xfrm>
          <a:prstGeom prst="rect">
            <a:avLst/>
          </a:prstGeom>
        </p:spPr>
      </p:pic>
    </p:spTree>
    <p:extLst>
      <p:ext uri="{BB962C8B-B14F-4D97-AF65-F5344CB8AC3E}">
        <p14:creationId xmlns:p14="http://schemas.microsoft.com/office/powerpoint/2010/main" val="237689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A31EA-CA4D-CD22-CD8A-4E8BAD3CB9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89C67F9-A879-6143-4A61-C6A34A98022D}"/>
              </a:ext>
            </a:extLst>
          </p:cNvPr>
          <p:cNvSpPr>
            <a:spLocks noGrp="1"/>
          </p:cNvSpPr>
          <p:nvPr>
            <p:ph type="title"/>
          </p:nvPr>
        </p:nvSpPr>
        <p:spPr/>
        <p:txBody>
          <a:bodyPr/>
          <a:lstStyle/>
          <a:p>
            <a:r>
              <a:rPr lang="fr-FR" dirty="0"/>
              <a:t>Vulnérabilité 1 : Broken Access Control</a:t>
            </a:r>
            <a:endParaRPr lang="en-US" dirty="0"/>
          </a:p>
        </p:txBody>
      </p:sp>
      <p:sp>
        <p:nvSpPr>
          <p:cNvPr id="5" name="Text Placeholder 4">
            <a:extLst>
              <a:ext uri="{FF2B5EF4-FFF2-40B4-BE49-F238E27FC236}">
                <a16:creationId xmlns:a16="http://schemas.microsoft.com/office/drawing/2014/main" id="{95770277-5960-160E-7A55-3AB3ED7088E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4062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14759</TotalTime>
  <Words>2199</Words>
  <Application>Microsoft Office PowerPoint</Application>
  <PresentationFormat>Widescreen</PresentationFormat>
  <Paragraphs>151</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 Nova</vt:lpstr>
      <vt:lpstr>Arial Nova Light</vt:lpstr>
      <vt:lpstr>Arial Unicode MS</vt:lpstr>
      <vt:lpstr>Times New Roman</vt:lpstr>
      <vt:lpstr>Wingdings 2</vt:lpstr>
      <vt:lpstr>SlateVTI</vt:lpstr>
      <vt:lpstr>Sécurité Du Logiciel - 2</vt:lpstr>
      <vt:lpstr> Vulnérabilités des applications</vt:lpstr>
      <vt:lpstr>Projet OWASP</vt:lpstr>
      <vt:lpstr>Projet OWASP</vt:lpstr>
      <vt:lpstr>Projet OWASP – TOP 10</vt:lpstr>
      <vt:lpstr>Projet OWASP – Zed Attack Proxy (ZAP)</vt:lpstr>
      <vt:lpstr>Projet OWASP – Zed Attack Proxy (ZAP)</vt:lpstr>
      <vt:lpstr>ZAP : Key features</vt:lpstr>
      <vt:lpstr>Vulnérabilité 1 : Broken Access Control</vt:lpstr>
      <vt:lpstr>Broken Access Control, What? </vt:lpstr>
      <vt:lpstr>Broken Access Control, examples and impact </vt:lpstr>
      <vt:lpstr>Broken Access Control, prevention</vt:lpstr>
      <vt:lpstr>Vulnérabilité 2 : Cryptographic Failures</vt:lpstr>
      <vt:lpstr>Cryptographic Failures, What? </vt:lpstr>
      <vt:lpstr>Cryptographic Failures, prevention</vt:lpstr>
      <vt:lpstr>Cryptographic Failures, prevention</vt:lpstr>
      <vt:lpstr>A word on “Salting”</vt:lpstr>
      <vt:lpstr>A word on “Salting” (2)</vt:lpstr>
      <vt:lpstr>A word on “Salting” (3)</vt:lpstr>
      <vt:lpstr>Vulnérabilité 3 : Injection SQL</vt:lpstr>
      <vt:lpstr>SQL Injection, What? </vt:lpstr>
      <vt:lpstr>SQL Injection, What? </vt:lpstr>
      <vt:lpstr>Injection SQL, impact</vt:lpstr>
      <vt:lpstr>Injection SQL, prevention</vt:lpstr>
      <vt:lpstr>Injection XSS (Cross-Site Scripting)</vt:lpstr>
      <vt:lpstr>Injection XSS, example</vt:lpstr>
      <vt:lpstr>PowerPoint Presentation</vt:lpstr>
      <vt:lpstr>PowerPoint Presentation</vt:lpstr>
      <vt:lpstr>Injection XSS, prevention</vt:lpstr>
      <vt:lpstr>Vulnerability 5 : Security Misconfiguration</vt:lpstr>
      <vt:lpstr>CSRF, what?</vt:lpstr>
      <vt:lpstr>CSRF, examples</vt:lpstr>
      <vt:lpstr>CSRF, examples 2</vt:lpstr>
      <vt:lpstr>CSRF, prevention</vt:lpstr>
      <vt:lpstr>XXE, what?</vt:lpstr>
      <vt:lpstr>Why this is dangerous?</vt:lpstr>
      <vt:lpstr>XXE, How to prevent?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Sécurité Logiciel</dc:title>
  <dc:creator>mohammed Nasri</dc:creator>
  <cp:lastModifiedBy>mohammed Nasri</cp:lastModifiedBy>
  <cp:revision>56</cp:revision>
  <dcterms:created xsi:type="dcterms:W3CDTF">2024-01-26T16:11:37Z</dcterms:created>
  <dcterms:modified xsi:type="dcterms:W3CDTF">2024-02-29T15:37:49Z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